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83" r:id="rId3"/>
    <p:sldId id="284" r:id="rId4"/>
    <p:sldId id="280" r:id="rId5"/>
    <p:sldId id="271" r:id="rId6"/>
    <p:sldId id="281" r:id="rId7"/>
    <p:sldId id="272" r:id="rId8"/>
    <p:sldId id="276" r:id="rId9"/>
    <p:sldId id="273" r:id="rId10"/>
    <p:sldId id="278" r:id="rId11"/>
    <p:sldId id="258" r:id="rId12"/>
    <p:sldId id="274" r:id="rId13"/>
    <p:sldId id="282" r:id="rId14"/>
    <p:sldId id="277" r:id="rId15"/>
    <p:sldId id="279" r:id="rId16"/>
    <p:sldId id="266" r:id="rId17"/>
    <p:sldId id="261" r:id="rId18"/>
  </p:sldIdLst>
  <p:sldSz cx="12192000" cy="6858000"/>
  <p:notesSz cx="6858000" cy="9144000"/>
  <p:embeddedFontLst>
    <p:embeddedFont>
      <p:font typeface="Baskerville Old Face" panose="02020602080505020303" pitchFamily="18" charset="0"/>
      <p:regular r:id="rId20"/>
    </p:embeddedFont>
    <p:embeddedFont>
      <p:font typeface="Calibri" panose="020F0502020204030204" pitchFamily="34" charset="0"/>
      <p:regular r:id="rId21"/>
      <p:bold r:id="rId22"/>
      <p:italic r:id="rId23"/>
      <p:boldItalic r:id="rId24"/>
    </p:embeddedFont>
    <p:embeddedFont>
      <p:font typeface="Ebrima" panose="02000000000000000000" pitchFamily="2" charset="0"/>
      <p:regular r:id="rId25"/>
      <p:bold r:id="rId26"/>
    </p:embeddedFont>
    <p:embeddedFont>
      <p:font typeface="Open Sans" panose="020B0606030504020204" pitchFamily="34" charset="0"/>
      <p:regular r:id="rId27"/>
      <p:bold r:id="rId28"/>
      <p:italic r:id="rId29"/>
      <p:boldItalic r:id="rId30"/>
    </p:embeddedFont>
    <p:embeddedFont>
      <p:font typeface="Open Sans Extrabold" panose="020B0906030804020204" pitchFamily="34" charset="0"/>
      <p:bold r:id="rId31"/>
      <p:boldItalic r:id="rId32"/>
    </p:embeddedFont>
    <p:embeddedFont>
      <p:font typeface="Tondo" panose="020F050302020202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80"/>
    <a:srgbClr val="4A205D"/>
    <a:srgbClr val="3FBC96"/>
    <a:srgbClr val="48225C"/>
    <a:srgbClr val="ACE3F2"/>
    <a:srgbClr val="69CDE8"/>
    <a:srgbClr val="F3C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C36E3-467F-466B-9E89-776B73AEFEC3}" v="6" dt="2020-10-30T11:03:01.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5991" autoAdjust="0"/>
  </p:normalViewPr>
  <p:slideViewPr>
    <p:cSldViewPr snapToGrid="0">
      <p:cViewPr varScale="1">
        <p:scale>
          <a:sx n="60" d="100"/>
          <a:sy n="60" d="100"/>
        </p:scale>
        <p:origin x="1746"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05631-F6CB-457B-9947-0E8E28B7D38E}" type="datetimeFigureOut">
              <a:rPr lang="en-GB" smtClean="0"/>
              <a:t>22/06/2021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0D403-68DD-4E56-BF32-C6138F626558}" type="slidenum">
              <a:rPr lang="en-GB" smtClean="0"/>
              <a:t>‹#›</a:t>
            </a:fld>
            <a:endParaRPr lang="en-GB"/>
          </a:p>
        </p:txBody>
      </p:sp>
    </p:spTree>
    <p:extLst>
      <p:ext uri="{BB962C8B-B14F-4D97-AF65-F5344CB8AC3E}">
        <p14:creationId xmlns:p14="http://schemas.microsoft.com/office/powerpoint/2010/main" val="368508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refresher in relation to domestic abuse.  As it is a refresher there may be some areas discussed that have been covered before – this is because there are aspects that do not change (for example the impact on children and young people) which it is important that we remind ourselves about.</a:t>
            </a:r>
          </a:p>
          <a:p>
            <a:endParaRPr lang="en-GB" dirty="0"/>
          </a:p>
          <a:p>
            <a:r>
              <a:rPr lang="en-GB" dirty="0"/>
              <a:t>As with all safeguarding training, the content may be distressing and it is important that you take responsibility for your own emotional wellbeing.  Domestic abuse in particular is something that affects many of us in one way or another.  Therefore if you feel you need help or support as a result of this training please ask.</a:t>
            </a:r>
          </a:p>
        </p:txBody>
      </p:sp>
      <p:sp>
        <p:nvSpPr>
          <p:cNvPr id="4" name="Slide Number Placeholder 3"/>
          <p:cNvSpPr>
            <a:spLocks noGrp="1"/>
          </p:cNvSpPr>
          <p:nvPr>
            <p:ph type="sldNum" sz="quarter" idx="5"/>
          </p:nvPr>
        </p:nvSpPr>
        <p:spPr/>
        <p:txBody>
          <a:bodyPr/>
          <a:lstStyle/>
          <a:p>
            <a:fld id="{DB50D403-68DD-4E56-BF32-C6138F626558}" type="slidenum">
              <a:rPr lang="en-GB" smtClean="0"/>
              <a:t>1</a:t>
            </a:fld>
            <a:endParaRPr lang="en-GB"/>
          </a:p>
        </p:txBody>
      </p:sp>
    </p:spTree>
    <p:extLst>
      <p:ext uri="{BB962C8B-B14F-4D97-AF65-F5344CB8AC3E}">
        <p14:creationId xmlns:p14="http://schemas.microsoft.com/office/powerpoint/2010/main" val="153539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need to be mindful that not all violence is adult to adult.  </a:t>
            </a:r>
            <a:r>
              <a:rPr lang="en-GB" sz="1200" kern="1200" dirty="0">
                <a:solidFill>
                  <a:schemeClr val="tx1"/>
                </a:solidFill>
                <a:effectLst/>
                <a:latin typeface="+mn-lt"/>
                <a:ea typeface="+mn-ea"/>
                <a:cs typeface="+mn-cs"/>
              </a:rPr>
              <a:t>APVA is a hidden form of domestic violence and abuse that is often not spoken about, and where it is it may not be recognised for what it is and may be badged as poor parenting, not applying boundaries – this in turn may then act as a barrier to parents reporting what is happening. It is however important that we are aware of the potential for adolescent to parent violence – and that this may not be with violence perpetrated by children / young people in our school but by their siblings.  The impact of APVA is potentially just as significant as adult perpetrated domestic abuse.  Studies have emphasised that there is no single cause of parental abuse and there is therefore no single solution, however a common theme appears to be that children who perpetrate parent abuse are more likely to have witnessed or experienced abuse or violence within the family home (</a:t>
            </a:r>
            <a:r>
              <a:rPr lang="en-GB" sz="1200" i="1" u="sng" kern="1200" dirty="0">
                <a:solidFill>
                  <a:schemeClr val="tx1"/>
                </a:solidFill>
                <a:effectLst/>
                <a:latin typeface="+mn-lt"/>
                <a:ea typeface="+mn-ea"/>
                <a:cs typeface="+mn-cs"/>
              </a:rPr>
              <a:t>Source:</a:t>
            </a:r>
            <a:r>
              <a:rPr lang="en-GB" sz="1200" i="1" u="none" kern="1200" dirty="0">
                <a:solidFill>
                  <a:schemeClr val="tx1"/>
                </a:solidFill>
                <a:effectLst/>
                <a:latin typeface="+mn-lt"/>
                <a:ea typeface="+mn-ea"/>
                <a:cs typeface="+mn-cs"/>
              </a:rPr>
              <a:t> Sanders, R., 2020: </a:t>
            </a:r>
            <a:r>
              <a:rPr lang="en-US" i="1" dirty="0"/>
              <a:t>Adolescent to parent violence and abuse</a:t>
            </a:r>
            <a:r>
              <a:rPr lang="en-US" dirty="0"/>
              <a: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hoped that by raising awareness around this issue, we can provide better protection to victims and apply an appropriate inclusive safeguarding approach.</a:t>
            </a:r>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10</a:t>
            </a:fld>
            <a:endParaRPr lang="en-GB"/>
          </a:p>
        </p:txBody>
      </p:sp>
    </p:spTree>
    <p:extLst>
      <p:ext uri="{BB962C8B-B14F-4D97-AF65-F5344CB8AC3E}">
        <p14:creationId xmlns:p14="http://schemas.microsoft.com/office/powerpoint/2010/main" val="172458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11</a:t>
            </a:fld>
            <a:endParaRPr lang="en-GB"/>
          </a:p>
        </p:txBody>
      </p:sp>
    </p:spTree>
    <p:extLst>
      <p:ext uri="{BB962C8B-B14F-4D97-AF65-F5344CB8AC3E}">
        <p14:creationId xmlns:p14="http://schemas.microsoft.com/office/powerpoint/2010/main" val="357914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any matter which falls into the safeguarding / child protection arena, essentially we know the children that we work with and if there are changes in their behaviour that are out of the ordinary then this should be flagged.  As with other forms of abuse it may be that there are other pieces of information available which help to create a bigger picture of what is happening for the child or young person.  As you can see many of the signs and symptoms listed here (this list not being an exhaustive list) could be signs and symptoms of other forms of abuse as well.</a:t>
            </a:r>
          </a:p>
          <a:p>
            <a:endParaRPr lang="en-GB" dirty="0"/>
          </a:p>
          <a:p>
            <a:r>
              <a:rPr lang="en-GB" dirty="0"/>
              <a:t>If you have concerns flag them using our organisation’s procedures.</a:t>
            </a:r>
          </a:p>
        </p:txBody>
      </p:sp>
      <p:sp>
        <p:nvSpPr>
          <p:cNvPr id="4" name="Slide Number Placeholder 3"/>
          <p:cNvSpPr>
            <a:spLocks noGrp="1"/>
          </p:cNvSpPr>
          <p:nvPr>
            <p:ph type="sldNum" sz="quarter" idx="10"/>
          </p:nvPr>
        </p:nvSpPr>
        <p:spPr/>
        <p:txBody>
          <a:bodyPr/>
          <a:lstStyle/>
          <a:p>
            <a:fld id="{DB50D403-68DD-4E56-BF32-C6138F626558}" type="slidenum">
              <a:rPr lang="en-GB" smtClean="0"/>
              <a:t>12</a:t>
            </a:fld>
            <a:endParaRPr lang="en-GB"/>
          </a:p>
        </p:txBody>
      </p:sp>
    </p:spTree>
    <p:extLst>
      <p:ext uri="{BB962C8B-B14F-4D97-AF65-F5344CB8AC3E}">
        <p14:creationId xmlns:p14="http://schemas.microsoft.com/office/powerpoint/2010/main" val="337396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Operation Encompass is to ensure </a:t>
            </a:r>
            <a:r>
              <a:rPr lang="en-US" b="0" i="0" dirty="0">
                <a:solidFill>
                  <a:srgbClr val="E5AD47"/>
                </a:solidFill>
                <a:effectLst/>
                <a:latin typeface="futura-pt"/>
              </a:rPr>
              <a:t>there is a simple phone call or notification, to a trained member of school staff, before a child arrives in school. The call or notification is triggered by police recently attending the child’s home or being involved in a domestic abuse incident, that the child has experienced.  This hopes to s</a:t>
            </a:r>
            <a:r>
              <a:rPr lang="en-US" b="0" i="0" dirty="0">
                <a:solidFill>
                  <a:srgbClr val="313131"/>
                </a:solidFill>
                <a:effectLst/>
                <a:latin typeface="futura-pt"/>
              </a:rPr>
              <a:t>ecure better outcomes for children who are subject or witness to police-attended incidents of domestic abuse. Rapid provision of support within the school environment means children are better safeguarded against the short-, medium- and long-term effects of domestic abuse.  Importantly it means that staff in education settings can understand what has happened and support the child according to their needs </a:t>
            </a:r>
            <a:r>
              <a:rPr lang="en-US" b="0" i="0">
                <a:solidFill>
                  <a:srgbClr val="313131"/>
                </a:solidFill>
                <a:effectLst/>
                <a:latin typeface="futura-pt"/>
              </a:rPr>
              <a:t>on that day.</a:t>
            </a:r>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13</a:t>
            </a:fld>
            <a:endParaRPr lang="en-GB"/>
          </a:p>
        </p:txBody>
      </p:sp>
    </p:spTree>
    <p:extLst>
      <p:ext uri="{BB962C8B-B14F-4D97-AF65-F5344CB8AC3E}">
        <p14:creationId xmlns:p14="http://schemas.microsoft.com/office/powerpoint/2010/main" val="223040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cap="none" baseline="0" dirty="0">
                <a:solidFill>
                  <a:schemeClr val="tx1"/>
                </a:solidFill>
                <a:effectLst/>
                <a:latin typeface="+mn-lt"/>
                <a:ea typeface="+mn-ea"/>
                <a:cs typeface="+mn-cs"/>
              </a:rPr>
              <a:t>It is important that we also recognise that colleagues who we work with either day to day or on a less frequent basis may be victims of domestic abuse.  We should therefore also be mindful that they may need support, and due to the close working relationships that we have, we may identify changes in them and their behaviour.  Do you know what to do if you had concerns?  We will look at this over the next few slides. [</a:t>
            </a:r>
            <a:r>
              <a:rPr lang="en-GB" sz="1200" b="1" i="0" u="none" strike="noStrike" kern="1200" cap="none" baseline="0" dirty="0">
                <a:solidFill>
                  <a:schemeClr val="tx1"/>
                </a:solidFill>
                <a:effectLst/>
                <a:latin typeface="+mn-lt"/>
                <a:ea typeface="+mn-ea"/>
                <a:cs typeface="+mn-cs"/>
              </a:rPr>
              <a:t>It may also be appropriate for you to think about how any local procedures / supports can be introduced / discussed over this and the coming slides</a:t>
            </a:r>
            <a:r>
              <a:rPr lang="en-GB" sz="1200" b="0" i="0" u="none" strike="noStrike" kern="1200" cap="none" baseline="0" dirty="0">
                <a:solidFill>
                  <a:schemeClr val="tx1"/>
                </a:solidFill>
                <a:effectLst/>
                <a:latin typeface="+mn-lt"/>
                <a:ea typeface="+mn-ea"/>
                <a:cs typeface="+mn-cs"/>
              </a:rPr>
              <a:t>]</a:t>
            </a:r>
          </a:p>
          <a:p>
            <a:endParaRPr lang="en-GB" sz="1200" b="0" i="0" u="none" strike="noStrike" kern="1200" cap="all" dirty="0">
              <a:solidFill>
                <a:schemeClr val="tx1"/>
              </a:solidFill>
              <a:effectLst/>
              <a:latin typeface="+mn-lt"/>
              <a:ea typeface="+mn-ea"/>
              <a:cs typeface="+mn-cs"/>
            </a:endParaRPr>
          </a:p>
          <a:p>
            <a:r>
              <a:rPr lang="en-GB" sz="1200" b="0" i="0" u="none" strike="noStrike" kern="1200" cap="none" baseline="0" dirty="0">
                <a:solidFill>
                  <a:schemeClr val="tx1"/>
                </a:solidFill>
                <a:effectLst/>
                <a:latin typeface="+mn-lt"/>
                <a:ea typeface="+mn-ea"/>
                <a:cs typeface="+mn-cs"/>
              </a:rPr>
              <a:t>A question often asked of victims (regardless of who they are) is why don’t they leave / why don’t they tell?</a:t>
            </a:r>
          </a:p>
          <a:p>
            <a:endParaRPr lang="en-GB" sz="1200" b="0" i="0" u="none" strike="noStrike" kern="1200" cap="none" baseline="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Abuse often gets worse over time. By the time somebody decides they no longer want to be in a relationship, it can be very difficult to get out. They might stay because they:</a:t>
            </a:r>
          </a:p>
          <a:p>
            <a:pPr marL="171450" indent="-17145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are too scared to leave;</a:t>
            </a:r>
          </a:p>
          <a:p>
            <a:pPr marL="171450" indent="-17145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don't have money or anywhere else to go;</a:t>
            </a:r>
          </a:p>
          <a:p>
            <a:pPr marL="171450" indent="-17145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worry about taking their children out of school and moving them;</a:t>
            </a:r>
          </a:p>
          <a:p>
            <a:pPr marL="171450" indent="-17145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no longer have the strength to leave;</a:t>
            </a:r>
          </a:p>
          <a:p>
            <a:pPr marL="171450" indent="-17145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hope that the abuse will stop.</a:t>
            </a:r>
          </a:p>
          <a:p>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14</a:t>
            </a:fld>
            <a:endParaRPr lang="en-GB"/>
          </a:p>
        </p:txBody>
      </p:sp>
    </p:spTree>
    <p:extLst>
      <p:ext uri="{BB962C8B-B14F-4D97-AF65-F5344CB8AC3E}">
        <p14:creationId xmlns:p14="http://schemas.microsoft.com/office/powerpoint/2010/main" val="50066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Domestic abuse does not only affect those in homes where there is abuse taking place.  The perceptions of roles and rights, often linked to sexual stereotypes means that there is a far wider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As we have already mentioned, domestic abuse is a largely hidden crime by its nature.  However underlying this there are may stereotypes and cultural perceptions linked to what are “men's” roles and what are “women's” roles in the home and in the relationship.  We have already seen why victims may not say what is happening / leave their relationships, however there specific groups can experience additional pressures.  For example, men who are victims of domestic abuse can find it more difficult to disclose what is happening, often believing that being a man they should be able to sort it out, and this sort of thing doesn’t happen to real men.  For disabled people, people in same sex relationships and those who define themselves as transgendered there can be additional barriers to overcome around their perceived difference before they can disclose that they are victims of domestic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impact of this is far reaching and there is a need to consider how we are addressing stereotyping and cultural perceptions in our school.  A Girl Guiding survey found that 67% of girls aged 11-21 say that they change their behaviour because they don’t feel safe out alone and experience intimidation by groups of boys, unwanted sexual comments and street harassment</a:t>
            </a:r>
            <a:r>
              <a:rPr lang="en-GB" sz="1200" kern="1200" baseline="0" dirty="0">
                <a:solidFill>
                  <a:schemeClr val="tx1"/>
                </a:solidFill>
                <a:latin typeface="+mn-lt"/>
                <a:ea typeface="+mn-ea"/>
                <a:cs typeface="+mn-cs"/>
              </a:rPr>
              <a:t>.  How do we address this through the curriculum and through the culture within the school?</a:t>
            </a:r>
          </a:p>
          <a:p>
            <a:endParaRPr lang="en-GB" dirty="0"/>
          </a:p>
          <a:p>
            <a:r>
              <a:rPr lang="en-GB" dirty="0"/>
              <a:t>What we do know is that there is often a significant level of contact between victims and professionals (including education settings) before effective support is provided, and that 85% report having at least 5 different contacts around domestic abuse before they got effective help.</a:t>
            </a:r>
          </a:p>
        </p:txBody>
      </p:sp>
      <p:sp>
        <p:nvSpPr>
          <p:cNvPr id="4" name="Slide Number Placeholder 3"/>
          <p:cNvSpPr>
            <a:spLocks noGrp="1"/>
          </p:cNvSpPr>
          <p:nvPr>
            <p:ph type="sldNum" sz="quarter" idx="10"/>
          </p:nvPr>
        </p:nvSpPr>
        <p:spPr/>
        <p:txBody>
          <a:bodyPr/>
          <a:lstStyle/>
          <a:p>
            <a:fld id="{DB50D403-68DD-4E56-BF32-C6138F626558}" type="slidenum">
              <a:rPr lang="en-GB" smtClean="0"/>
              <a:t>15</a:t>
            </a:fld>
            <a:endParaRPr lang="en-GB"/>
          </a:p>
        </p:txBody>
      </p:sp>
    </p:spTree>
    <p:extLst>
      <p:ext uri="{BB962C8B-B14F-4D97-AF65-F5344CB8AC3E}">
        <p14:creationId xmlns:p14="http://schemas.microsoft.com/office/powerpoint/2010/main" val="3527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If a child either discloses domestic abuse in the home, or you are concerned about changes in their behaviour / presentation, then you must follow the usual procedure for dealing with disclosures and reporting concerns.  As always, i</a:t>
            </a:r>
            <a:r>
              <a:rPr lang="en-GB" dirty="0"/>
              <a:t>t is not your job to prove the disclosure is true – leave that to the relevant authorities.</a:t>
            </a:r>
          </a:p>
          <a:p>
            <a:endParaRPr lang="en-GB" dirty="0"/>
          </a:p>
          <a:p>
            <a:r>
              <a:rPr lang="en-GB" dirty="0"/>
              <a:t>Do not tell the alleged abuser, however unlikely the story seems to you – follow school procedures and a decision will be made on available information. </a:t>
            </a:r>
          </a:p>
          <a:p>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As set out in Part 1 of Keeping Children Safe in Education – there are three potential outcomes to a concern being identified:</a:t>
            </a:r>
          </a:p>
          <a:p>
            <a:pPr marL="171450" indent="-171450">
              <a:buFont typeface="Arial" panose="020B0604020202020204" pitchFamily="34" charset="0"/>
              <a:buChar char="•"/>
            </a:pPr>
            <a:r>
              <a:rPr lang="en-GB" dirty="0"/>
              <a:t>managing any support for the child internally via the school or college’s own pastoral support processes; </a:t>
            </a:r>
          </a:p>
          <a:p>
            <a:pPr marL="171450" indent="-171450">
              <a:buFont typeface="Arial" panose="020B0604020202020204" pitchFamily="34" charset="0"/>
              <a:buChar char="•"/>
            </a:pPr>
            <a:r>
              <a:rPr lang="en-GB" dirty="0"/>
              <a:t>an early help assessment; or</a:t>
            </a:r>
          </a:p>
          <a:p>
            <a:pPr marL="171450" indent="-171450">
              <a:buFont typeface="Arial" panose="020B0604020202020204" pitchFamily="34" charset="0"/>
              <a:buChar char="•"/>
            </a:pPr>
            <a:r>
              <a:rPr lang="en-GB" dirty="0"/>
              <a:t>a referral for statutory services, for example as the child might be in need, is in need or suffering or likely to suffer harm.</a:t>
            </a:r>
            <a:endParaRPr lang="en-GB" sz="1200" kern="1200" dirty="0">
              <a:solidFill>
                <a:schemeClr val="tx1"/>
              </a:solidFill>
              <a:effectLst/>
              <a:latin typeface="+mn-lt"/>
              <a:ea typeface="+mn-ea"/>
              <a:cs typeface="+mn-cs"/>
            </a:endParaRPr>
          </a:p>
          <a:p>
            <a:endParaRPr lang="en-GB" dirty="0"/>
          </a:p>
          <a:p>
            <a:r>
              <a:rPr lang="en-GB" dirty="0"/>
              <a:t>If it is an adult or a colleague who talks to you about their experiences, it is important that we remember the bullet points shown here.  It is not our place to judge, make excuses for either the victim or the perpetrator or demand that they end the relationship.  We know from research with victims that in the first instance it is about talking and then over time they may consider moving to doing something about it.  They do not expect you to have the answers, but to listen.</a:t>
            </a:r>
          </a:p>
          <a:p>
            <a:endParaRPr lang="en-GB" dirty="0"/>
          </a:p>
          <a:p>
            <a:r>
              <a:rPr lang="en-GB" sz="1200" kern="1200" dirty="0">
                <a:solidFill>
                  <a:schemeClr val="tx1"/>
                </a:solidFill>
                <a:effectLst/>
                <a:latin typeface="+mn-lt"/>
                <a:ea typeface="+mn-ea"/>
                <a:cs typeface="+mn-cs"/>
              </a:rPr>
              <a:t>If someone is worried about their partner, then they can make a request under Clare’s Law.  Active from 8 March 2014, the domestic violence disclosure scheme was implemented across England and Wales. Under the scheme an individual can ask police to check whether a new or existing partner has a violent past. This is the ‘right to ask’. If records show that an individual may be at risk of domestic violence from a partner, the police will consider disclosing the information. A disclosure can be made if it is legal, proportionate and necessary to do so.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 the ‘one chance rule’ – you may only have one chance to act to help the victim and their family. </a:t>
            </a:r>
            <a:r>
              <a:rPr lang="en-US" dirty="0"/>
              <a:t>If a person at risk is not listened to or taken seriously and walks out of the door without immediate support and if necessary, protection being offered, that one chance might be lost, and potentially a life lost too.</a:t>
            </a:r>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16</a:t>
            </a:fld>
            <a:endParaRPr lang="en-GB"/>
          </a:p>
        </p:txBody>
      </p:sp>
    </p:spTree>
    <p:extLst>
      <p:ext uri="{BB962C8B-B14F-4D97-AF65-F5344CB8AC3E}">
        <p14:creationId xmlns:p14="http://schemas.microsoft.com/office/powerpoint/2010/main" val="154153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50D403-68DD-4E56-BF32-C6138F626558}" type="slidenum">
              <a:rPr lang="en-GB" smtClean="0"/>
              <a:t>17</a:t>
            </a:fld>
            <a:endParaRPr lang="en-GB"/>
          </a:p>
        </p:txBody>
      </p:sp>
    </p:spTree>
    <p:extLst>
      <p:ext uri="{BB962C8B-B14F-4D97-AF65-F5344CB8AC3E}">
        <p14:creationId xmlns:p14="http://schemas.microsoft.com/office/powerpoint/2010/main" val="148440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Unfortunately, domestic abuse is prevalent within our society and it is therefore likely that you will come into contact with both victims and perpetrators in your working life and beyond.  It is also important to note that domestic abuse is not limited to one specific gender or ethnic group, although specific groups of people may face more barriers that their peers in speaking out.  In a recent consultation on the definition which was completed by the government, a key message that came through was that there remains a perception that something is only domestic abuse if there is violence involved.  As identified in the definition on screen, physical violence is only element and there are many other circumstances which fall within the definition of domestic abuse, which will be seen on the coming slides.  The definition on screen also covers so called honour based abuse, female genital mutilation and forced marriage – these aspects are not covered in this update and will be covered in more detail in other updates.</a:t>
            </a:r>
          </a:p>
          <a:p>
            <a:endParaRPr lang="en-GB" dirty="0"/>
          </a:p>
          <a:p>
            <a:r>
              <a:rPr lang="en-GB" dirty="0"/>
              <a:t>The age range of 16 and over is an important marker, as this means that the definition is in line with other legislation that allows individuals aged 16 and over to be in an officially recognised relationships (such as marriage) and living independently.  16 is also the age when individuals are deemed in law to have the capacity to make their own decisions.  Likewise, domestic abuse is not limited to heterosexual relationships with some studies suggesting that incidents of domestic abuse are comparable or higher in lesbian and gay couples but a historic silence about such abuse means that it is less likely to be spoken about.</a:t>
            </a:r>
          </a:p>
          <a:p>
            <a:endParaRPr lang="en-GB" dirty="0"/>
          </a:p>
          <a:p>
            <a:r>
              <a:rPr lang="en-GB" dirty="0"/>
              <a:t>As identified in the definition, it is also important to recognise that domestic abuse is not something solely perpetrated by males towards females.  Again, individual groups can face additional barriers to speaking out – 2019 research with male victims of domestic abuse </a:t>
            </a:r>
            <a:r>
              <a:rPr lang="en-GB" i="1" dirty="0"/>
              <a:t>(</a:t>
            </a:r>
            <a:r>
              <a:rPr lang="en-US" i="1" u="sng" dirty="0"/>
              <a:t>Source:</a:t>
            </a:r>
            <a:r>
              <a:rPr lang="en-US" i="1" dirty="0"/>
              <a:t> </a:t>
            </a:r>
            <a:r>
              <a:rPr lang="en-US" b="0" i="1" dirty="0">
                <a:solidFill>
                  <a:srgbClr val="333333"/>
                </a:solidFill>
                <a:effectLst/>
                <a:latin typeface="interfaceregular"/>
              </a:rPr>
              <a:t>Help-seeking by male victims of domestic violence and abuse (DVA): a systematic review and qualitative evidence synthesis – Huntley et al., 2019)</a:t>
            </a:r>
            <a:r>
              <a:rPr lang="en-GB" dirty="0"/>
              <a:t> identified that barriers to speaking out about what was happening included fear of disclosure, being a victim being a challenge to their masculinity (this can be through them being taught that as a man they should be able to resolve the problem) and feeling invisible to services, many of which are considered to be primarily focused at female victims of domestic abuse.  UK   As professionals we may consider these to be unfounded fears, however for the victims, these barriers can be significant.</a:t>
            </a:r>
          </a:p>
          <a:p>
            <a:endParaRPr lang="en-GB" dirty="0"/>
          </a:p>
          <a:p>
            <a:r>
              <a:rPr lang="en-GB" dirty="0"/>
              <a:t>Finally, as the definition identifies, domestic abuse is not just limited to intimate relationships, and can also occur in other familial relationships (e.g. adolescent to parent abuse).  This is something that we will consider later in this update.</a:t>
            </a:r>
          </a:p>
        </p:txBody>
      </p:sp>
      <p:sp>
        <p:nvSpPr>
          <p:cNvPr id="4" name="Slide Number Placeholder 3"/>
          <p:cNvSpPr>
            <a:spLocks noGrp="1"/>
          </p:cNvSpPr>
          <p:nvPr>
            <p:ph type="sldNum" sz="quarter" idx="10"/>
          </p:nvPr>
        </p:nvSpPr>
        <p:spPr/>
        <p:txBody>
          <a:bodyPr/>
          <a:lstStyle/>
          <a:p>
            <a:fld id="{DB50D403-68DD-4E56-BF32-C6138F626558}" type="slidenum">
              <a:rPr lang="en-GB" smtClean="0"/>
              <a:t>2</a:t>
            </a:fld>
            <a:endParaRPr lang="en-GB"/>
          </a:p>
        </p:txBody>
      </p:sp>
    </p:spTree>
    <p:extLst>
      <p:ext uri="{BB962C8B-B14F-4D97-AF65-F5344CB8AC3E}">
        <p14:creationId xmlns:p14="http://schemas.microsoft.com/office/powerpoint/2010/main" val="326433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 we have seen, domestic abuse has a number of different elements.  As with child abuse and safeguarding it is often the case that there is not one type of abuse present to the exclusion of all others in an abusive relationship.  Equally, the information provided here is a guide and is not exhaustive.  As with other aspects of safeguarding children, if something does not seem right, as yourself why that may be and think about what you are seeing and hearing, ensuring that we consider the lived experience of the victim over which category the abuse may fall into.</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we consider the different types of domestic abuse identified on screen: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b="1" dirty="0"/>
              <a:t>Physical abuse </a:t>
            </a:r>
            <a:r>
              <a:rPr lang="en-GB" dirty="0"/>
              <a:t>– often the type most commonly associated with domestic abuse (indeed we used to commonly refer to domestic violence), and often the most visible type of domestic abuse with friends, neighbours and colleagues more likely to see and hear assaults taking place or see the injuries that are a result of violence.  Physical violence includes acts such as shaking, smacking, punching, kicking, using weapons on the victim, female genital mutilation and so called ‘honour abuse’.  Some perpetrators may also ensure that any marks or injuries from physical assaults are located in areas covered by clothing the majority of the time (e.g. abdomen and genitals).</a:t>
            </a:r>
          </a:p>
          <a:p>
            <a:pPr marL="171450" indent="-171450">
              <a:buFont typeface="Arial" panose="020B0604020202020204" pitchFamily="34" charset="0"/>
              <a:buChar char="•"/>
            </a:pPr>
            <a:r>
              <a:rPr lang="en-GB" b="1" dirty="0"/>
              <a:t>Emotional abuse </a:t>
            </a:r>
            <a:r>
              <a:rPr lang="en-GB" dirty="0"/>
              <a:t>– this can involve undermining the victim’s confidence and self-worth, making someone feel unattractive, unintelligent or making threats to disclose the victims ‘secrets’, for example threatening to ‘out’ a victims sexuality.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Economic abuse </a:t>
            </a:r>
            <a:r>
              <a:rPr lang="en-GB" dirty="0"/>
              <a:t>– perpetrators may ensure that they control all the money, giving their victim an ‘allowance’ that they then have to account for (sometimes down to every penny), or they may make their victim beg for money. </a:t>
            </a:r>
            <a:r>
              <a:rPr lang="en-GB" sz="1800" kern="1200" dirty="0">
                <a:effectLst/>
                <a:latin typeface="Tondo" panose="020F0503020202020204" pitchFamily="34" charset="0"/>
                <a:ea typeface="Calibri" panose="020F0502020204030204" pitchFamily="34" charset="0"/>
                <a:cs typeface="Tondo" panose="020F0503020202020204" pitchFamily="34" charset="0"/>
              </a:rPr>
              <a:t>Some will deliberately give the victim too little money to cover the bills and the shopping meaning that the victim then has to make difficult choices as to what to spend the money on and what to go without.  The other end of the spectrum can be not paying off bills and deliberately running up debts to keep the victim trapped in the cycle of the relationship.</a:t>
            </a:r>
            <a:endParaRPr lang="en-GB" sz="1800" dirty="0">
              <a:effectLst/>
              <a:latin typeface="Ebrima" panose="02000000000000000000"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b="1" dirty="0"/>
              <a:t>Psychological abuse </a:t>
            </a:r>
            <a:r>
              <a:rPr lang="en-GB" dirty="0"/>
              <a:t>– elements of psychological abuse can be similar to emotional abuse and coercive behaviour. Such abuse </a:t>
            </a:r>
            <a:r>
              <a:rPr lang="en-GB" sz="1800" kern="1200" dirty="0">
                <a:effectLst/>
                <a:latin typeface="Tondo" panose="020F0503020202020204" pitchFamily="34" charset="0"/>
                <a:ea typeface="Calibri" panose="020F0502020204030204" pitchFamily="34" charset="0"/>
                <a:cs typeface="Tondo" panose="020F0503020202020204" pitchFamily="34" charset="0"/>
              </a:rPr>
              <a:t>can involve the deliberate manipulation of situations, whether intimate relationships or wider networks.  It can also involve deliberately depriving the victim of their sleep.  Perpetrators may take control of the victim's social media accounts, use technology to track their victims and then make them account for their movements.  Perpetrators may use things such as contact with children as a means of manipulation.</a:t>
            </a:r>
          </a:p>
          <a:p>
            <a:pPr marL="171450" indent="-171450">
              <a:buFont typeface="Arial" panose="020B0604020202020204" pitchFamily="34" charset="0"/>
              <a:buChar char="•"/>
            </a:pPr>
            <a:r>
              <a:rPr lang="en-GB" sz="1800" b="1" kern="1200" dirty="0">
                <a:effectLst/>
                <a:latin typeface="Tondo" panose="020F0503020202020204" pitchFamily="34" charset="0"/>
              </a:rPr>
              <a:t>Sexual abuse </a:t>
            </a:r>
            <a:r>
              <a:rPr lang="en-GB" sz="1800" kern="1200" dirty="0">
                <a:effectLst/>
                <a:latin typeface="Tondo" panose="020F0503020202020204" pitchFamily="34" charset="0"/>
              </a:rPr>
              <a:t>– the perpetrator may control when sex happens (regardless of whether the victim wants to have sex or not), refuse to practice safe sex and ignore religious prohibitions on sex.  They may also force the victim to have sex with others. </a:t>
            </a:r>
            <a:r>
              <a:rPr lang="en-GB" sz="1800" kern="1200" dirty="0">
                <a:effectLst/>
                <a:latin typeface="Tondo" panose="020F0503020202020204" pitchFamily="34" charset="0"/>
                <a:ea typeface="Calibri" panose="020F0502020204030204" pitchFamily="34" charset="0"/>
                <a:cs typeface="Tondo" panose="020F0503020202020204" pitchFamily="34" charset="0"/>
              </a:rPr>
              <a:t>Sexual abuse happens whenever there is sex without consent, regardless of the status of the relationship between the adults (e.g. regardless of whether they are married or not).</a:t>
            </a:r>
          </a:p>
          <a:p>
            <a:pPr marL="171450" indent="-171450">
              <a:buFont typeface="Arial" panose="020B0604020202020204" pitchFamily="34" charset="0"/>
              <a:buChar char="•"/>
            </a:pPr>
            <a:r>
              <a:rPr lang="en-GB" sz="1800" b="1" kern="1200" dirty="0">
                <a:effectLst/>
                <a:latin typeface="Tondo" panose="020F0503020202020204" pitchFamily="34" charset="0"/>
              </a:rPr>
              <a:t>Coercive behaviour </a:t>
            </a:r>
            <a:r>
              <a:rPr lang="en-GB" sz="1800" kern="1200" dirty="0">
                <a:effectLst/>
                <a:latin typeface="Tondo" panose="020F0503020202020204" pitchFamily="34" charset="0"/>
              </a:rPr>
              <a:t>- </a:t>
            </a:r>
            <a:r>
              <a:rPr lang="en-US" dirty="0"/>
              <a:t>Is an act or a pattern of acts of assault, threats, humiliation and intimidation or other abuse that is used to harm, punish or frighten their victim essentially meaning that they feel that they have no choice but to do what is being demanded of them, even if the act is humiliating or degrading.</a:t>
            </a:r>
          </a:p>
          <a:p>
            <a:pPr marL="171450" indent="-171450">
              <a:buFont typeface="Arial" panose="020B0604020202020204" pitchFamily="34" charset="0"/>
              <a:buChar char="•"/>
            </a:pPr>
            <a:r>
              <a:rPr lang="en-US" b="1" dirty="0"/>
              <a:t>Controlling </a:t>
            </a:r>
            <a:r>
              <a:rPr lang="en-US" b="1" dirty="0" err="1"/>
              <a:t>behaviour</a:t>
            </a:r>
            <a:r>
              <a:rPr lang="en-US" b="1" dirty="0"/>
              <a:t> </a:t>
            </a:r>
            <a:r>
              <a:rPr lang="en-US" dirty="0"/>
              <a:t>- Is a range of acts designed to make a person subordinate and / or dependent by isolating them from sources of support, exploiting their resources and capacities for personal gain, depriving them of the means needed for independence, resistance and escape and regulating their everyday </a:t>
            </a:r>
            <a:r>
              <a:rPr lang="en-US" dirty="0" err="1"/>
              <a:t>behaviour</a:t>
            </a:r>
            <a:r>
              <a:rPr lang="en-US" dirty="0"/>
              <a: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Cultural and religious views and practices can also influence how spousal abuse is viewed, with barriers such as immigration status and language differences also affecting whether the victim feels able to seek help. In some cultures, patriarchy is dominant with the male being the head of the family and women and children expected to take a subordinate role.  Where this extends to the women in the home being seen as a possession, the perpetrator may believe that they do not for example need the consent of the woman to have sex. (</a:t>
            </a:r>
            <a:r>
              <a:rPr lang="en-US" i="1" u="sng" dirty="0"/>
              <a:t>Source:</a:t>
            </a:r>
            <a:r>
              <a:rPr lang="en-US" i="1" dirty="0"/>
              <a:t> </a:t>
            </a:r>
            <a:r>
              <a:rPr lang="en-US" i="1" dirty="0" err="1"/>
              <a:t>Aruca</a:t>
            </a:r>
            <a:r>
              <a:rPr lang="en-US" i="1" dirty="0"/>
              <a:t>, 2020. Domestic Violence in Black Families Before and During COVID 19 Pandemic</a:t>
            </a:r>
            <a:r>
              <a:rPr lang="en-US" dirty="0"/>
              <a:t>)</a:t>
            </a:r>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3</a:t>
            </a:fld>
            <a:endParaRPr lang="en-GB"/>
          </a:p>
        </p:txBody>
      </p:sp>
    </p:spTree>
    <p:extLst>
      <p:ext uri="{BB962C8B-B14F-4D97-AF65-F5344CB8AC3E}">
        <p14:creationId xmlns:p14="http://schemas.microsoft.com/office/powerpoint/2010/main" val="235106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summary on screen is taken from Department of Health guidance (</a:t>
            </a:r>
            <a:r>
              <a:rPr lang="en-US" i="1" u="sng" dirty="0"/>
              <a:t>Source:</a:t>
            </a:r>
            <a:r>
              <a:rPr lang="en-US" i="1" dirty="0"/>
              <a:t> Responding to domestic abuse: A resource for health professionals, 2017</a:t>
            </a:r>
            <a:r>
              <a:rPr lang="en-US" dirty="0"/>
              <a:t>)</a:t>
            </a:r>
            <a:r>
              <a:rPr lang="en-GB" dirty="0"/>
              <a:t> and sets out a number of ways in which English criminal law criminalises domestic abuse through a variety of offences.  This builds on the message in the last slide that domestic abuse is not just violence, and aims to dispel the myth that the Police will only become involved if there is violence.  As we can see, the slide shows how aspects such as controlling behaviour (numerous phone calls to check someone’s whereabouts and stopping someone from seeing friends and relatives) and coercive behaviour (for example repeatedly belittling to the extent of making the other person feel worthless) can also be prosecuted through the courts.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many groups of people, there is an inherent distrust of police and law enforcement agencies, this being linked to previous experiences either personally or through hearing stories of others.  A 2019 consultation found that the Police themselves recognise that there remain cultural issues in the police, stating “</a:t>
            </a:r>
            <a:r>
              <a:rPr lang="en-US" dirty="0"/>
              <a:t>We can be robotic in our approach, forcing arrest and insisting victims give statements. We can alienate victims and increase the risk to them.” (</a:t>
            </a:r>
            <a:r>
              <a:rPr lang="en-US" i="1" u="sng" dirty="0"/>
              <a:t>Source</a:t>
            </a:r>
            <a:r>
              <a:rPr lang="en-US" i="1" dirty="0"/>
              <a:t>: Transforming the Response to Domestic Abuse: Consultation Response and Draft Bill, HM Government, 2019, p.50</a:t>
            </a:r>
            <a:r>
              <a:rPr lang="en-US" dirty="0"/>
              <a:t>).  In response, the government report that they are rolling out additional training around domestic abuse and work to ensure more perpetrators are bought to justice.  Examples of the current barriers in place can be seen in the 2019 domestic abuse statistics which identify that referrals of suspects of domestic abuse-flagged cases from the Police to the Crown Prosecution Service for a charging decision feel 11% on the previous year (</a:t>
            </a:r>
            <a:r>
              <a:rPr lang="en-US" i="1" u="sng" dirty="0"/>
              <a:t>Source:</a:t>
            </a:r>
            <a:r>
              <a:rPr lang="en-US" i="1" dirty="0"/>
              <a:t> </a:t>
            </a:r>
            <a:r>
              <a:rPr lang="en-US" b="0" i="1" dirty="0">
                <a:solidFill>
                  <a:srgbClr val="FFFFFF"/>
                </a:solidFill>
                <a:effectLst/>
                <a:latin typeface="Open Sans" panose="020B0606030504020204" pitchFamily="34" charset="0"/>
              </a:rPr>
              <a:t>Domestic abuse in England and Wales overview: November 2019, Office for National Statistics, 2019</a:t>
            </a:r>
            <a:r>
              <a:rPr lang="en-US" b="0" i="0" dirty="0">
                <a:solidFill>
                  <a:srgbClr val="FFFFFF"/>
                </a:solidFill>
                <a:effectLst/>
                <a:latin typeface="Open Sans" panose="020B0606030504020204" pitchFamily="34" charset="0"/>
              </a:rPr>
              <a:t>).</a:t>
            </a:r>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4</a:t>
            </a:fld>
            <a:endParaRPr lang="en-GB"/>
          </a:p>
        </p:txBody>
      </p:sp>
    </p:spTree>
    <p:extLst>
      <p:ext uri="{BB962C8B-B14F-4D97-AF65-F5344CB8AC3E}">
        <p14:creationId xmlns:p14="http://schemas.microsoft.com/office/powerpoint/2010/main" val="292593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r>
              <a:rPr lang="en-GB" dirty="0">
                <a:latin typeface="Tondo" panose="020F0503020202020204" pitchFamily="34" charset="0"/>
              </a:rPr>
              <a:t>Of the 2.4 million victims of domestic abuse, 1.6 million are women, and 786,000 male victims </a:t>
            </a:r>
            <a:r>
              <a:rPr lang="en-GB" i="1" u="sng" dirty="0">
                <a:latin typeface="Tondo" panose="020F0503020202020204" pitchFamily="34" charset="0"/>
              </a:rPr>
              <a:t>(Source</a:t>
            </a:r>
            <a:r>
              <a:rPr lang="en-GB" i="1" u="none" dirty="0">
                <a:latin typeface="Tondo" panose="020F0503020202020204" pitchFamily="34" charset="0"/>
              </a:rPr>
              <a:t>: </a:t>
            </a:r>
            <a:r>
              <a:rPr lang="en-US" b="0" i="1" dirty="0">
                <a:solidFill>
                  <a:srgbClr val="FFFFFF"/>
                </a:solidFill>
                <a:effectLst/>
                <a:latin typeface="Open Sans" panose="020B0606030504020204" pitchFamily="34" charset="0"/>
              </a:rPr>
              <a:t>Domestic abuse in England and Wales overview: November 2019 – ONS, 2019</a:t>
            </a:r>
            <a:r>
              <a:rPr lang="en-US" b="0" i="0" dirty="0">
                <a:solidFill>
                  <a:srgbClr val="FFFFFF"/>
                </a:solidFill>
                <a:effectLst/>
                <a:latin typeface="Open Sans" panose="020B0606030504020204" pitchFamily="34" charset="0"/>
              </a:rPr>
              <a:t>)</a:t>
            </a:r>
            <a:r>
              <a:rPr lang="en-GB" i="1" u="none" dirty="0">
                <a:latin typeface="Tondo" panose="020F0503020202020204" pitchFamily="34" charset="0"/>
              </a:rPr>
              <a:t>.</a:t>
            </a:r>
            <a:r>
              <a:rPr lang="en-GB" dirty="0">
                <a:latin typeface="Tondo" panose="020F0503020202020204" pitchFamily="34" charset="0"/>
              </a:rPr>
              <a:t>  Due to the hidden nature of domestic abuse it is widely recognised that these figures are likely to be significantly higher, as this relies on self-reporting.  As we have seen there can often be barriers for example emotional or cultural that can prevent a victim from talking about what is really happening for them.  The figures that we do have however show a year on year increase in the number experiencing domestic abuse with there being an average of one incident per minute (</a:t>
            </a:r>
            <a:r>
              <a:rPr lang="en-GB" i="1" u="sng" dirty="0">
                <a:latin typeface="Tondo" panose="020F0503020202020204" pitchFamily="34" charset="0"/>
              </a:rPr>
              <a:t>Source:</a:t>
            </a:r>
            <a:r>
              <a:rPr lang="en-GB" i="1" u="none" dirty="0">
                <a:latin typeface="Tondo" panose="020F0503020202020204" pitchFamily="34" charset="0"/>
              </a:rPr>
              <a:t> https://www.independent.co.uk/news/uk/home-news/domestic-abuse-statistics-ons-women-police-cps-a9217361.html)</a:t>
            </a: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endParaRPr lang="en-GB" dirty="0">
              <a:latin typeface="Tondo" panose="020F0503020202020204" pitchFamily="34" charset="0"/>
            </a:endParaRP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r>
              <a:rPr lang="en-GB" dirty="0">
                <a:latin typeface="Tondo" panose="020F0503020202020204" pitchFamily="34" charset="0"/>
              </a:rPr>
              <a:t>Through available statistics we know that at least 13% of men and 26% of women aged 16 to 59 have experienced domestic abuse since the age of 16.  That equates to 1 in 4 women being a victim of domestic abuse and 1 in 13 men.  If you think about the number of people you know, the likelihood is that someone you know will have experienced domestic abuse or will experience domestic abuse.  Each year more than 100,000 people in the UK are at high and imminent risk of being murdered or seriously injured as a result of domestic abuse, and on average seven women a month are killed by a current or former partner in England and Wales.</a:t>
            </a: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endParaRPr lang="en-GB" dirty="0">
              <a:latin typeface="Tondo" panose="020F0503020202020204" pitchFamily="34" charset="0"/>
            </a:endParaRPr>
          </a:p>
          <a:p>
            <a:pPr marL="0" indent="0">
              <a:lnSpc>
                <a:spcPct val="134000"/>
              </a:lnSpc>
              <a:spcBef>
                <a:spcPts val="0"/>
              </a:spcBef>
              <a:buFont typeface="Arial" panose="020B0604020202020204" pitchFamily="34" charset="0"/>
              <a:buNone/>
            </a:pPr>
            <a:r>
              <a:rPr lang="en-GB" dirty="0">
                <a:latin typeface="Tondo" panose="020F0503020202020204" pitchFamily="34" charset="0"/>
              </a:rPr>
              <a:t>62% of children living with domestic abuse are directly harmed by the perpetrator of the abuse, in addition to the emotional harm caused by witnessing the abuse of their parent or others.  We know that at least 130,000 children live in households where there is severe domestic abuse.</a:t>
            </a:r>
          </a:p>
          <a:p>
            <a:endParaRPr lang="en-GB" dirty="0"/>
          </a:p>
          <a:p>
            <a:r>
              <a:rPr lang="en-GB" i="1" dirty="0"/>
              <a:t>Source – </a:t>
            </a:r>
            <a:r>
              <a:rPr lang="en-GB" i="1" dirty="0" err="1"/>
              <a:t>SafeLives</a:t>
            </a:r>
            <a:r>
              <a:rPr lang="en-GB" i="1" dirty="0"/>
              <a:t> and Victim Support</a:t>
            </a:r>
            <a:endParaRPr lang="en-GB" dirty="0"/>
          </a:p>
          <a:p>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5</a:t>
            </a:fld>
            <a:endParaRPr lang="en-GB"/>
          </a:p>
        </p:txBody>
      </p:sp>
    </p:spTree>
    <p:extLst>
      <p:ext uri="{BB962C8B-B14F-4D97-AF65-F5344CB8AC3E}">
        <p14:creationId xmlns:p14="http://schemas.microsoft.com/office/powerpoint/2010/main" val="257180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Tondo" panose="020F0503020202020204" pitchFamily="34" charset="0"/>
              </a:rPr>
              <a:t>The quote on screen shows how for some abusers, lockdown was seen as an opportunity – in Jess’ case this started at the point that Boris Johnson announced the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Tondo" panose="020F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Tondo" panose="020F0503020202020204" pitchFamily="34" charset="0"/>
              </a:rPr>
              <a:t>The impact of coronavirus was significant – the charity Refuge reported in mid-April 2020 (approximately 3 weeks into the national lockdown) a 700% increase in calls to its helpline in a single day, with a specific support line for perpetrators wanting to try to change their behaviour seeing an increase of 25% in calls over the three weeks of lockdown.  In August 2020, Panorama highlighted that calls to the Police had increased to one every 30 seconds in the first seven weeks of lockdown, with calls including reports of violent offences such as kidnap, arson, revenge porn and poisoning.  In the case of Jess, the frequency and severity of the sexual abuse she was exposed to significantly increased, with the abuser deliberately covering up their actions – Jess continues “</a:t>
            </a:r>
            <a:r>
              <a:rPr lang="en-US" b="0" i="0" dirty="0">
                <a:solidFill>
                  <a:srgbClr val="121212"/>
                </a:solidFill>
                <a:effectLst/>
                <a:latin typeface="GuardianTextEgyptian"/>
              </a:rPr>
              <a:t>Curtains would get closed, TV would be up loud, front door would be locked, music would be turned up, so nobody could hear me screaming for someone, for anybody.”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21212"/>
              </a:solidFill>
              <a:effectLst/>
              <a:latin typeface="GuardianTextEgypti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Tondo" panose="020F0503020202020204" pitchFamily="34" charset="0"/>
              </a:rPr>
              <a:t>Lockdown meant that natural forms of support (e.g. going to work, appointments, seeing others socially or professionally) were effectively cut off.  The usual avenues that meant that abusers were not in the home so much (e.g. pubs, sports fixtures, work) were shut off meaning that they were in the home all day every day.  For agencies it meant that there were no indirect means of finding out what was happening, for example children and young people talking to the professionals around them, members of the public being concerned about what was happening and notifying relevant agencies.  The impact of this was therefore twofold – the levels of abuse increased whilst the avenues of support decreased. </a:t>
            </a:r>
            <a:r>
              <a:rPr lang="en-GB" dirty="0"/>
              <a:t>As the Duchess of Cornwall has said, ‘silence is corrosive’, victims, if silent, feel shame and take the blame. </a:t>
            </a:r>
            <a:r>
              <a:rPr lang="en-GB"/>
              <a:t>More women, men and children need to talk about their experiences and express their collective voice. </a:t>
            </a:r>
            <a:endParaRPr lang="en-GB" dirty="0">
              <a:latin typeface="Tondo" panose="020F0503020202020204" pitchFamily="34" charset="0"/>
            </a:endParaRPr>
          </a:p>
          <a:p>
            <a:endParaRPr lang="en-GB" dirty="0"/>
          </a:p>
          <a:p>
            <a:r>
              <a:rPr lang="en-GB" b="0" u="none" dirty="0"/>
              <a:t>(</a:t>
            </a:r>
            <a:r>
              <a:rPr lang="en-GB" b="0" i="1" u="sng" dirty="0"/>
              <a:t>Program link</a:t>
            </a:r>
            <a:r>
              <a:rPr lang="en-GB" b="0" i="1" u="none" dirty="0"/>
              <a:t> - https://www.bbc.co.uk/programmes/m000lwkz – may not be valid after August 2021)</a:t>
            </a:r>
            <a:endParaRPr lang="en-GB" b="0" u="sng" dirty="0"/>
          </a:p>
        </p:txBody>
      </p:sp>
      <p:sp>
        <p:nvSpPr>
          <p:cNvPr id="4" name="Slide Number Placeholder 3"/>
          <p:cNvSpPr>
            <a:spLocks noGrp="1"/>
          </p:cNvSpPr>
          <p:nvPr>
            <p:ph type="sldNum" sz="quarter" idx="5"/>
          </p:nvPr>
        </p:nvSpPr>
        <p:spPr/>
        <p:txBody>
          <a:bodyPr/>
          <a:lstStyle/>
          <a:p>
            <a:fld id="{DB50D403-68DD-4E56-BF32-C6138F626558}" type="slidenum">
              <a:rPr lang="en-GB" smtClean="0"/>
              <a:t>6</a:t>
            </a:fld>
            <a:endParaRPr lang="en-GB"/>
          </a:p>
        </p:txBody>
      </p:sp>
    </p:spTree>
    <p:extLst>
      <p:ext uri="{BB962C8B-B14F-4D97-AF65-F5344CB8AC3E}">
        <p14:creationId xmlns:p14="http://schemas.microsoft.com/office/powerpoint/2010/main" val="69542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effects of living in a home where there is domestic abuse can therefore be wide ranging.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Tondo" panose="020F0503020202020204" pitchFamily="34" charset="0"/>
              </a:rPr>
              <a:t>Children can suffer multiple physical and mental health consequences as a result of exposure to domestic abuse. Amongst other impacts, over half (52%) had behavioural problems, over a third (39%) had difficulties adjusting at school, and nearly two thirds (60%) felt responsible for negative events.  This can therefore have a significant impact on their ability to learn on a daily basis and can also lead to us as staff potentially labelling them but the issue ultimately being what they are seeing at home.</a:t>
            </a:r>
            <a:endParaRPr lang="en-GB" dirty="0"/>
          </a:p>
          <a:p>
            <a:endParaRPr lang="en-GB" dirty="0"/>
          </a:p>
          <a:p>
            <a:r>
              <a:rPr lang="en-GB" dirty="0"/>
              <a:t>Abusive behaviour amongst affected children was most common amongst 15 to 17 year olds, with the behaviours most frequently directed towards the child’s mother, sibling or friend, and rarely towards the main perpetrator of the domestic abuse.</a:t>
            </a:r>
          </a:p>
          <a:p>
            <a:endParaRPr lang="en-GB" dirty="0"/>
          </a:p>
          <a:p>
            <a:r>
              <a:rPr lang="en-GB" dirty="0"/>
              <a:t>Research also suggests that children will continue to display abusive behaviour after the abuse in the home has ended. This can be due to the emotional impact of the abuse, but may also be related to learnt behaviour of how to react in certain situations.</a:t>
            </a:r>
          </a:p>
        </p:txBody>
      </p:sp>
      <p:sp>
        <p:nvSpPr>
          <p:cNvPr id="4" name="Slide Number Placeholder 3"/>
          <p:cNvSpPr>
            <a:spLocks noGrp="1"/>
          </p:cNvSpPr>
          <p:nvPr>
            <p:ph type="sldNum" sz="quarter" idx="10"/>
          </p:nvPr>
        </p:nvSpPr>
        <p:spPr/>
        <p:txBody>
          <a:bodyPr/>
          <a:lstStyle/>
          <a:p>
            <a:fld id="{DB50D403-68DD-4E56-BF32-C6138F626558}" type="slidenum">
              <a:rPr lang="en-GB" smtClean="0"/>
              <a:t>7</a:t>
            </a:fld>
            <a:endParaRPr lang="en-GB"/>
          </a:p>
        </p:txBody>
      </p:sp>
    </p:spTree>
    <p:extLst>
      <p:ext uri="{BB962C8B-B14F-4D97-AF65-F5344CB8AC3E}">
        <p14:creationId xmlns:p14="http://schemas.microsoft.com/office/powerpoint/2010/main" val="253912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quote comes from research completed by </a:t>
            </a:r>
            <a:r>
              <a:rPr lang="en-GB" dirty="0" err="1"/>
              <a:t>SafeLives</a:t>
            </a:r>
            <a:r>
              <a:rPr lang="en-GB" dirty="0"/>
              <a:t>.  Schools and other education settings are meant to be safe places, however the effects of domestic abuse can reach children here – no setting, including ours would be exempt from this.</a:t>
            </a:r>
          </a:p>
          <a:p>
            <a:endParaRPr lang="en-GB" dirty="0"/>
          </a:p>
          <a:p>
            <a:r>
              <a:rPr lang="en-GB" dirty="0"/>
              <a:t>What might this mean in our school and how can we as staff be more aware of the needs of children?  What can we do to provide more positive and safe environments? [</a:t>
            </a:r>
            <a:r>
              <a:rPr lang="en-GB" b="1" dirty="0"/>
              <a:t>This can either be a discussion point of a question that is left for the staff group to think over individually or in their form / staff groups</a:t>
            </a:r>
            <a:r>
              <a:rPr lang="en-GB" b="0" dirty="0"/>
              <a:t>]</a:t>
            </a:r>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8</a:t>
            </a:fld>
            <a:endParaRPr lang="en-GB"/>
          </a:p>
        </p:txBody>
      </p:sp>
    </p:spTree>
    <p:extLst>
      <p:ext uri="{BB962C8B-B14F-4D97-AF65-F5344CB8AC3E}">
        <p14:creationId xmlns:p14="http://schemas.microsoft.com/office/powerpoint/2010/main" val="80873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broad risks that are associated with perpetrators and victims.  Therefore when working with either victims or perpetrators (both of whom may be parents of children and young people in the school) we need to be aware of what underlying issues and risks there may be.</a:t>
            </a:r>
          </a:p>
        </p:txBody>
      </p:sp>
      <p:sp>
        <p:nvSpPr>
          <p:cNvPr id="4" name="Slide Number Placeholder 3"/>
          <p:cNvSpPr>
            <a:spLocks noGrp="1"/>
          </p:cNvSpPr>
          <p:nvPr>
            <p:ph type="sldNum" sz="quarter" idx="10"/>
          </p:nvPr>
        </p:nvSpPr>
        <p:spPr/>
        <p:txBody>
          <a:bodyPr/>
          <a:lstStyle/>
          <a:p>
            <a:fld id="{DB50D403-68DD-4E56-BF32-C6138F626558}" type="slidenum">
              <a:rPr lang="en-GB" smtClean="0"/>
              <a:t>9</a:t>
            </a:fld>
            <a:endParaRPr lang="en-GB"/>
          </a:p>
        </p:txBody>
      </p:sp>
    </p:spTree>
    <p:extLst>
      <p:ext uri="{BB962C8B-B14F-4D97-AF65-F5344CB8AC3E}">
        <p14:creationId xmlns:p14="http://schemas.microsoft.com/office/powerpoint/2010/main" val="37922321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8225C"/>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0538D5-A404-4648-908D-42BC08939507}"/>
              </a:ext>
            </a:extLst>
          </p:cNvPr>
          <p:cNvSpPr/>
          <p:nvPr userDrawn="1"/>
        </p:nvSpPr>
        <p:spPr>
          <a:xfrm>
            <a:off x="346364" y="5599044"/>
            <a:ext cx="4849091" cy="1082675"/>
          </a:xfrm>
          <a:prstGeom prst="rect">
            <a:avLst/>
          </a:prstGeom>
          <a:solidFill>
            <a:srgbClr val="482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BB52C6F-718E-4E96-8FB2-EFED75B46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9236" y="2531198"/>
            <a:ext cx="6539345" cy="1783788"/>
          </a:xfrm>
          <a:prstGeom prst="rect">
            <a:avLst/>
          </a:prstGeom>
        </p:spPr>
      </p:pic>
      <p:pic>
        <p:nvPicPr>
          <p:cNvPr id="8" name="Picture 7">
            <a:extLst>
              <a:ext uri="{FF2B5EF4-FFF2-40B4-BE49-F238E27FC236}">
                <a16:creationId xmlns:a16="http://schemas.microsoft.com/office/drawing/2014/main" id="{7D42A352-1284-4324-96A5-8461FD6510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9236" y="2531197"/>
            <a:ext cx="1798083" cy="1787295"/>
          </a:xfrm>
          <a:prstGeom prst="rect">
            <a:avLst/>
          </a:prstGeom>
        </p:spPr>
      </p:pic>
      <p:pic>
        <p:nvPicPr>
          <p:cNvPr id="19" name="Picture 18">
            <a:extLst>
              <a:ext uri="{FF2B5EF4-FFF2-40B4-BE49-F238E27FC236}">
                <a16:creationId xmlns:a16="http://schemas.microsoft.com/office/drawing/2014/main" id="{104AE487-7330-47AF-90DE-F09D936943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48891" y="2534203"/>
            <a:ext cx="1794507" cy="1783740"/>
          </a:xfrm>
          <a:prstGeom prst="rect">
            <a:avLst/>
          </a:prstGeom>
        </p:spPr>
      </p:pic>
      <p:pic>
        <p:nvPicPr>
          <p:cNvPr id="20" name="Picture 19">
            <a:extLst>
              <a:ext uri="{FF2B5EF4-FFF2-40B4-BE49-F238E27FC236}">
                <a16:creationId xmlns:a16="http://schemas.microsoft.com/office/drawing/2014/main" id="{741572B4-52F3-40BC-9D3F-C1D89F01A85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37325" y="2523305"/>
            <a:ext cx="1807385" cy="1796541"/>
          </a:xfrm>
          <a:prstGeom prst="rect">
            <a:avLst/>
          </a:prstGeom>
        </p:spPr>
      </p:pic>
      <p:pic>
        <p:nvPicPr>
          <p:cNvPr id="21" name="Picture 20">
            <a:extLst>
              <a:ext uri="{FF2B5EF4-FFF2-40B4-BE49-F238E27FC236}">
                <a16:creationId xmlns:a16="http://schemas.microsoft.com/office/drawing/2014/main" id="{B6AC176C-53C8-44A2-B368-6920735ED0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44637" y="2523308"/>
            <a:ext cx="1802493" cy="1791678"/>
          </a:xfrm>
          <a:prstGeom prst="rect">
            <a:avLst/>
          </a:prstGeom>
        </p:spPr>
      </p:pic>
      <p:pic>
        <p:nvPicPr>
          <p:cNvPr id="22" name="Picture 21">
            <a:extLst>
              <a:ext uri="{FF2B5EF4-FFF2-40B4-BE49-F238E27FC236}">
                <a16:creationId xmlns:a16="http://schemas.microsoft.com/office/drawing/2014/main" id="{27BD3E70-BDD3-4D86-8DAB-D777C105AF5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42257" y="2523305"/>
            <a:ext cx="1802492" cy="1791678"/>
          </a:xfrm>
          <a:prstGeom prst="rect">
            <a:avLst/>
          </a:prstGeom>
        </p:spPr>
      </p:pic>
      <p:pic>
        <p:nvPicPr>
          <p:cNvPr id="23" name="Picture 22">
            <a:extLst>
              <a:ext uri="{FF2B5EF4-FFF2-40B4-BE49-F238E27FC236}">
                <a16:creationId xmlns:a16="http://schemas.microsoft.com/office/drawing/2014/main" id="{CBFF8BD3-A594-4419-ABEE-483DFABE6B7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47020" y="2525687"/>
            <a:ext cx="1802492" cy="1791677"/>
          </a:xfrm>
          <a:prstGeom prst="rect">
            <a:avLst/>
          </a:prstGeom>
        </p:spPr>
      </p:pic>
      <p:sp>
        <p:nvSpPr>
          <p:cNvPr id="25" name="Rectangle 24">
            <a:extLst>
              <a:ext uri="{FF2B5EF4-FFF2-40B4-BE49-F238E27FC236}">
                <a16:creationId xmlns:a16="http://schemas.microsoft.com/office/drawing/2014/main" id="{372C1D8A-E043-44EE-B963-DC9A03854E65}"/>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E0548-823C-4B53-AF4F-DC5CB6011906}"/>
              </a:ext>
            </a:extLst>
          </p:cNvPr>
          <p:cNvSpPr>
            <a:spLocks noGrp="1"/>
          </p:cNvSpPr>
          <p:nvPr>
            <p:ph type="ctrTitle"/>
          </p:nvPr>
        </p:nvSpPr>
        <p:spPr>
          <a:xfrm>
            <a:off x="1524000" y="1122363"/>
            <a:ext cx="9144000" cy="2387600"/>
          </a:xfrm>
        </p:spPr>
        <p:txBody>
          <a:bodyPr anchor="b">
            <a:normAutofit/>
          </a:bodyPr>
          <a:lstStyle>
            <a:lvl1pPr algn="ctr">
              <a:defRPr sz="66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03CA34F-80EC-4D04-A48A-BD548E8C324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4822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 name="Picture 17">
            <a:extLst>
              <a:ext uri="{FF2B5EF4-FFF2-40B4-BE49-F238E27FC236}">
                <a16:creationId xmlns:a16="http://schemas.microsoft.com/office/drawing/2014/main" id="{93C1082A-62CA-4141-BD48-4639212772C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Tree>
    <p:extLst>
      <p:ext uri="{BB962C8B-B14F-4D97-AF65-F5344CB8AC3E}">
        <p14:creationId xmlns:p14="http://schemas.microsoft.com/office/powerpoint/2010/main" val="2732511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strVal val="4*#ppt_w"/>
                                          </p:val>
                                        </p:tav>
                                        <p:tav tm="100000">
                                          <p:val>
                                            <p:strVal val="#ppt_w"/>
                                          </p:val>
                                        </p:tav>
                                      </p:tavLst>
                                    </p:anim>
                                    <p:anim calcmode="lin" valueType="num">
                                      <p:cBhvr>
                                        <p:cTn id="8" dur="3000" fill="hold"/>
                                        <p:tgtEl>
                                          <p:spTgt spid="23"/>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0"/>
                                        <p:tgtEl>
                                          <p:spTgt spid="23"/>
                                        </p:tgtEl>
                                      </p:cBhvr>
                                    </p:animEffect>
                                  </p:childTnLst>
                                </p:cTn>
                              </p:par>
                              <p:par>
                                <p:cTn id="12" presetID="23" presetClass="entr" presetSubtype="32"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strVal val="4*#ppt_w"/>
                                          </p:val>
                                        </p:tav>
                                        <p:tav tm="100000">
                                          <p:val>
                                            <p:strVal val="#ppt_w"/>
                                          </p:val>
                                        </p:tav>
                                      </p:tavLst>
                                    </p:anim>
                                    <p:anim calcmode="lin" valueType="num">
                                      <p:cBhvr>
                                        <p:cTn id="15" dur="3000" fill="hold"/>
                                        <p:tgtEl>
                                          <p:spTgt spid="22"/>
                                        </p:tgtEl>
                                        <p:attrNameLst>
                                          <p:attrName>ppt_h</p:attrName>
                                        </p:attrNameLst>
                                      </p:cBhvr>
                                      <p:tavLst>
                                        <p:tav tm="0">
                                          <p:val>
                                            <p:strVal val="4*#ppt_h"/>
                                          </p:val>
                                        </p:tav>
                                        <p:tav tm="100000">
                                          <p:val>
                                            <p:strVal val="#ppt_h"/>
                                          </p:val>
                                        </p:tav>
                                      </p:tavLst>
                                    </p:anim>
                                  </p:childTnLst>
                                </p:cTn>
                              </p:par>
                              <p:par>
                                <p:cTn id="16" presetID="10" presetClass="entr" presetSubtype="0"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0"/>
                                        <p:tgtEl>
                                          <p:spTgt spid="22"/>
                                        </p:tgtEl>
                                      </p:cBhvr>
                                    </p:animEffect>
                                  </p:childTnLst>
                                </p:cTn>
                              </p:par>
                              <p:par>
                                <p:cTn id="19" presetID="23" presetClass="entr" presetSubtype="32" fill="hold" nodeType="withEffect">
                                  <p:stCondLst>
                                    <p:cond delay="3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3000" fill="hold"/>
                                        <p:tgtEl>
                                          <p:spTgt spid="21"/>
                                        </p:tgtEl>
                                        <p:attrNameLst>
                                          <p:attrName>ppt_w</p:attrName>
                                        </p:attrNameLst>
                                      </p:cBhvr>
                                      <p:tavLst>
                                        <p:tav tm="0">
                                          <p:val>
                                            <p:strVal val="4*#ppt_w"/>
                                          </p:val>
                                        </p:tav>
                                        <p:tav tm="100000">
                                          <p:val>
                                            <p:strVal val="#ppt_w"/>
                                          </p:val>
                                        </p:tav>
                                      </p:tavLst>
                                    </p:anim>
                                    <p:anim calcmode="lin" valueType="num">
                                      <p:cBhvr>
                                        <p:cTn id="22" dur="3000" fill="hold"/>
                                        <p:tgtEl>
                                          <p:spTgt spid="21"/>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3000"/>
                                        <p:tgtEl>
                                          <p:spTgt spid="21"/>
                                        </p:tgtEl>
                                      </p:cBhvr>
                                    </p:animEffect>
                                  </p:childTnLst>
                                </p:cTn>
                              </p:par>
                              <p:par>
                                <p:cTn id="26" presetID="23" presetClass="entr" presetSubtype="32" fill="hold" nodeType="withEffect">
                                  <p:stCondLst>
                                    <p:cond delay="40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750" fill="hold"/>
                                        <p:tgtEl>
                                          <p:spTgt spid="20"/>
                                        </p:tgtEl>
                                        <p:attrNameLst>
                                          <p:attrName>ppt_w</p:attrName>
                                        </p:attrNameLst>
                                      </p:cBhvr>
                                      <p:tavLst>
                                        <p:tav tm="0">
                                          <p:val>
                                            <p:strVal val="4*#ppt_w"/>
                                          </p:val>
                                        </p:tav>
                                        <p:tav tm="100000">
                                          <p:val>
                                            <p:strVal val="#ppt_w"/>
                                          </p:val>
                                        </p:tav>
                                      </p:tavLst>
                                    </p:anim>
                                    <p:anim calcmode="lin" valueType="num">
                                      <p:cBhvr>
                                        <p:cTn id="29" dur="2750" fill="hold"/>
                                        <p:tgtEl>
                                          <p:spTgt spid="20"/>
                                        </p:tgtEl>
                                        <p:attrNameLst>
                                          <p:attrName>ppt_h</p:attrName>
                                        </p:attrNameLst>
                                      </p:cBhvr>
                                      <p:tavLst>
                                        <p:tav tm="0">
                                          <p:val>
                                            <p:strVal val="4*#ppt_h"/>
                                          </p:val>
                                        </p:tav>
                                        <p:tav tm="100000">
                                          <p:val>
                                            <p:strVal val="#ppt_h"/>
                                          </p:val>
                                        </p:tav>
                                      </p:tavLst>
                                    </p:anim>
                                  </p:childTnLst>
                                </p:cTn>
                              </p:par>
                              <p:par>
                                <p:cTn id="30" presetID="10" presetClass="entr" presetSubtype="0" fill="hold" nodeType="withEffect">
                                  <p:stCondLst>
                                    <p:cond delay="4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750"/>
                                        <p:tgtEl>
                                          <p:spTgt spid="20"/>
                                        </p:tgtEl>
                                      </p:cBhvr>
                                    </p:animEffect>
                                  </p:childTnLst>
                                </p:cTn>
                              </p:par>
                              <p:par>
                                <p:cTn id="33" presetID="23" presetClass="entr" presetSubtype="32" fill="hold" nodeType="withEffect">
                                  <p:stCondLst>
                                    <p:cond delay="5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750" fill="hold"/>
                                        <p:tgtEl>
                                          <p:spTgt spid="19"/>
                                        </p:tgtEl>
                                        <p:attrNameLst>
                                          <p:attrName>ppt_w</p:attrName>
                                        </p:attrNameLst>
                                      </p:cBhvr>
                                      <p:tavLst>
                                        <p:tav tm="0">
                                          <p:val>
                                            <p:strVal val="4*#ppt_w"/>
                                          </p:val>
                                        </p:tav>
                                        <p:tav tm="100000">
                                          <p:val>
                                            <p:strVal val="#ppt_w"/>
                                          </p:val>
                                        </p:tav>
                                      </p:tavLst>
                                    </p:anim>
                                    <p:anim calcmode="lin" valueType="num">
                                      <p:cBhvr>
                                        <p:cTn id="36" dur="2750" fill="hold"/>
                                        <p:tgtEl>
                                          <p:spTgt spid="19"/>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5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750"/>
                                        <p:tgtEl>
                                          <p:spTgt spid="19"/>
                                        </p:tgtEl>
                                      </p:cBhvr>
                                    </p:animEffect>
                                  </p:childTnLst>
                                </p:cTn>
                              </p:par>
                              <p:par>
                                <p:cTn id="40" presetID="23" presetClass="entr" presetSubtype="32" fill="hold" nodeType="withEffect">
                                  <p:stCondLst>
                                    <p:cond delay="6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strVal val="4*#ppt_w"/>
                                          </p:val>
                                        </p:tav>
                                        <p:tav tm="100000">
                                          <p:val>
                                            <p:strVal val="#ppt_w"/>
                                          </p:val>
                                        </p:tav>
                                      </p:tavLst>
                                    </p:anim>
                                    <p:anim calcmode="lin" valueType="num">
                                      <p:cBhvr>
                                        <p:cTn id="43" dur="2000" fill="hold"/>
                                        <p:tgtEl>
                                          <p:spTgt spid="8"/>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6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00"/>
                            </p:stCondLst>
                            <p:childTnLst>
                              <p:par>
                                <p:cTn id="52" presetID="1" presetClass="exit" presetSubtype="0" fill="hold" nodeType="after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par>
                          <p:cTn id="54" fill="hold">
                            <p:stCondLst>
                              <p:cond delay="8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par>
                          <p:cTn id="57" fill="hold">
                            <p:stCondLst>
                              <p:cond delay="8500"/>
                            </p:stCondLst>
                            <p:childTnLst>
                              <p:par>
                                <p:cTn id="58" presetID="1" presetClass="exit" presetSubtype="0" fill="hold" nodeType="after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childTnLst>
                          </p:cTn>
                        </p:par>
                        <p:par>
                          <p:cTn id="66" fill="hold">
                            <p:stCondLst>
                              <p:cond delay="8500"/>
                            </p:stCondLst>
                            <p:childTnLst>
                              <p:par>
                                <p:cTn id="67" presetID="42" presetClass="path" presetSubtype="0" accel="50000" decel="50000" fill="hold" nodeType="afterEffect">
                                  <p:stCondLst>
                                    <p:cond delay="2000"/>
                                  </p:stCondLst>
                                  <p:childTnLst>
                                    <p:animMotion origin="layout" path="M -3.54167E-6 -4.07407E-6 L -0.30338 0.40787 " pathEditMode="relative" rAng="0" ptsTypes="AA">
                                      <p:cBhvr>
                                        <p:cTn id="68" dur="2000" fill="hold"/>
                                        <p:tgtEl>
                                          <p:spTgt spid="12"/>
                                        </p:tgtEl>
                                        <p:attrNameLst>
                                          <p:attrName>ppt_x</p:attrName>
                                          <p:attrName>ppt_y</p:attrName>
                                        </p:attrNameLst>
                                      </p:cBhvr>
                                      <p:rCtr x="-15169" y="20394"/>
                                    </p:animMotion>
                                  </p:childTnLst>
                                </p:cTn>
                              </p:par>
                              <p:par>
                                <p:cTn id="69" presetID="6" presetClass="emph" presetSubtype="0" fill="hold" nodeType="withEffect">
                                  <p:stCondLst>
                                    <p:cond delay="2000"/>
                                  </p:stCondLst>
                                  <p:childTnLst>
                                    <p:animScale>
                                      <p:cBhvr>
                                        <p:cTn id="70" dur="2000" fill="hold"/>
                                        <p:tgtEl>
                                          <p:spTgt spid="12"/>
                                        </p:tgtEl>
                                      </p:cBhvr>
                                      <p:by x="50000" y="50000"/>
                                    </p:animScale>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1000"/>
                                        <p:tgtEl>
                                          <p:spTgt spid="3">
                                            <p:txEl>
                                              <p:pRg st="0" end="0"/>
                                            </p:txEl>
                                          </p:spTgt>
                                        </p:tgtEl>
                                      </p:cBhvr>
                                    </p:animEffect>
                                  </p:childTnLst>
                                </p:cTn>
                              </p:par>
                            </p:childTnLst>
                          </p:cTn>
                        </p:par>
                        <p:par>
                          <p:cTn id="84" fill="hold">
                            <p:stCondLst>
                              <p:cond delay="14500"/>
                            </p:stCondLst>
                            <p:childTnLst>
                              <p:par>
                                <p:cTn id="85" presetID="10" presetClass="exit" presetSubtype="0" fill="hold" grpId="0" nodeType="after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2"/>
                                        </p:tgtEl>
                                      </p:cBhvr>
                                    </p:animEffect>
                                    <p:set>
                                      <p:cBhvr>
                                        <p:cTn id="9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24F9D-5FB8-450B-B8A6-357AD873390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3" name="Footer Placeholder 2">
            <a:extLst>
              <a:ext uri="{FF2B5EF4-FFF2-40B4-BE49-F238E27FC236}">
                <a16:creationId xmlns:a16="http://schemas.microsoft.com/office/drawing/2014/main" id="{AB7042DC-80A3-457E-ABA0-17DC69058F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4FF412C-BD35-4DF1-95A7-28B80C2B89FA}"/>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24123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6A9A-4FA3-433D-B71C-73DA3C083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6C5F05-2DC4-4F4E-8C32-AC6CFE06F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03AF6-7650-464D-BC46-76180C5BA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F9E9A-8064-4F07-82A3-1418C6C601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6" name="Footer Placeholder 5">
            <a:extLst>
              <a:ext uri="{FF2B5EF4-FFF2-40B4-BE49-F238E27FC236}">
                <a16:creationId xmlns:a16="http://schemas.microsoft.com/office/drawing/2014/main" id="{5819ABF8-57A2-460A-B9A3-24EA8CC892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F02AA9D-3E50-4478-8D0B-90B8F7B195E7}"/>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2540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039C-C332-4104-9438-5C7CB3A80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5CAAC5-D934-4B9E-9011-C3DAD1BE1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F5AA30-DED7-45F2-B8EB-E282BD331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93999-5923-4612-B330-CE9E18F46929}"/>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6" name="Footer Placeholder 5">
            <a:extLst>
              <a:ext uri="{FF2B5EF4-FFF2-40B4-BE49-F238E27FC236}">
                <a16:creationId xmlns:a16="http://schemas.microsoft.com/office/drawing/2014/main" id="{71F7CE01-1DF3-4250-ADE0-B763D2E89E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CB9E16-6E58-4EB5-8A90-69A00440723E}"/>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3493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462A-9FC5-495F-9417-531DA88E52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8CC64B-DF27-48B0-9D94-1996897453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57614-28BB-44D0-B91D-25362911DF5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5" name="Footer Placeholder 4">
            <a:extLst>
              <a:ext uri="{FF2B5EF4-FFF2-40B4-BE49-F238E27FC236}">
                <a16:creationId xmlns:a16="http://schemas.microsoft.com/office/drawing/2014/main" id="{68475343-837D-4D5C-9BCE-1D145FA9AF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6E2521B-7370-40E9-974F-E3F70A3C4B6F}"/>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04213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6E52C-AF0A-4BB4-9A8A-7662BE714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C337D6-4FDC-45C0-891B-B371F926B6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C2E5-8449-4AC3-A33E-672CFA0889C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5" name="Footer Placeholder 4">
            <a:extLst>
              <a:ext uri="{FF2B5EF4-FFF2-40B4-BE49-F238E27FC236}">
                <a16:creationId xmlns:a16="http://schemas.microsoft.com/office/drawing/2014/main" id="{A917DC76-DFC0-456F-BE4C-74FA6CD847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286255-57D6-45C8-AB65-1F5B9439D9A0}"/>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03887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p:nvPr>
        </p:nvSpPr>
        <p:spPr>
          <a:xfrm>
            <a:off x="838200" y="526472"/>
            <a:ext cx="10515600" cy="775851"/>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B1FDF40-5EDA-4F2A-B23B-0F11CF354E24}"/>
              </a:ext>
            </a:extLst>
          </p:cNvPr>
          <p:cNvSpPr>
            <a:spLocks noGrp="1"/>
          </p:cNvSpPr>
          <p:nvPr>
            <p:ph idx="1"/>
          </p:nvPr>
        </p:nvSpPr>
        <p:spPr>
          <a:xfrm>
            <a:off x="838200" y="1537855"/>
            <a:ext cx="10515600" cy="4230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7A56FED3-4A11-4BA7-B83B-13414118CA58}"/>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108495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p:txBody>
          <a:bodyPr/>
          <a:lstStyle/>
          <a:p>
            <a:fld id="{7B08E9E4-25C2-4C7F-B2EA-6CFBE996652A}" type="slidenum">
              <a:rPr lang="en-GB" smtClean="0"/>
              <a:pPr/>
              <a:t>‹#›</a:t>
            </a:fld>
            <a:endParaRPr lang="en-GB"/>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275458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vl1pPr>
          </a:lstStyle>
          <a:p>
            <a:r>
              <a:rPr lang="en-US" dirty="0"/>
              <a:t>Click the icon to begin the film</a:t>
            </a:r>
            <a:endParaRPr lang="en-GB" dirty="0"/>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295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441759">
            <a:off x="8445012" y="3400885"/>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6135" y="3952876"/>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8308818" y="4778857"/>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6" name="Picture 15">
            <a:extLst>
              <a:ext uri="{FF2B5EF4-FFF2-40B4-BE49-F238E27FC236}">
                <a16:creationId xmlns:a16="http://schemas.microsoft.com/office/drawing/2014/main" id="{06730A87-FCD5-40CA-8632-48CB954C7D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056597">
            <a:off x="8380840" y="786499"/>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9763224">
            <a:off x="8475595" y="1817000"/>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2813927">
            <a:off x="8500272" y="2463577"/>
            <a:ext cx="2951324" cy="2933616"/>
          </a:xfrm>
          <a:prstGeom prst="rect">
            <a:avLst/>
          </a:prstGeom>
        </p:spPr>
      </p:pic>
    </p:spTree>
    <p:extLst>
      <p:ext uri="{BB962C8B-B14F-4D97-AF65-F5344CB8AC3E}">
        <p14:creationId xmlns:p14="http://schemas.microsoft.com/office/powerpoint/2010/main" val="26800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4334834">
            <a:off x="8039737" y="1891451"/>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218710">
            <a:off x="8301711" y="-125117"/>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275602">
            <a:off x="8231333" y="-362222"/>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rgbClr val="EF44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4669013">
            <a:off x="8026124" y="3519743"/>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761733">
            <a:off x="7787005" y="3548573"/>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521794">
            <a:off x="8166431" y="1966106"/>
            <a:ext cx="2951324" cy="2933616"/>
          </a:xfrm>
          <a:prstGeom prst="rect">
            <a:avLst/>
          </a:prstGeom>
        </p:spPr>
      </p:pic>
      <p:pic>
        <p:nvPicPr>
          <p:cNvPr id="12" name="Picture 11">
            <a:extLst>
              <a:ext uri="{FF2B5EF4-FFF2-40B4-BE49-F238E27FC236}">
                <a16:creationId xmlns:a16="http://schemas.microsoft.com/office/drawing/2014/main" id="{E0B8599C-3ECB-4F1B-931F-415820FAEB0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spTree>
    <p:extLst>
      <p:ext uri="{BB962C8B-B14F-4D97-AF65-F5344CB8AC3E}">
        <p14:creationId xmlns:p14="http://schemas.microsoft.com/office/powerpoint/2010/main" val="2462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style.rotation</p:attrName>
                                        </p:attrNameLst>
                                      </p:cBhvr>
                                      <p:tavLst>
                                        <p:tav tm="0">
                                          <p:val>
                                            <p:fltVal val="720"/>
                                          </p:val>
                                        </p:tav>
                                        <p:tav tm="100000">
                                          <p:val>
                                            <p:fltVal val="0"/>
                                          </p:val>
                                        </p:tav>
                                      </p:tavLst>
                                    </p:anim>
                                    <p:anim calcmode="lin" valueType="num">
                                      <p:cBhvr>
                                        <p:cTn id="9" dur="250" fill="hold"/>
                                        <p:tgtEl>
                                          <p:spTgt spid="22"/>
                                        </p:tgtEl>
                                        <p:attrNameLst>
                                          <p:attrName>ppt_h</p:attrName>
                                        </p:attrNameLst>
                                      </p:cBhvr>
                                      <p:tavLst>
                                        <p:tav tm="0">
                                          <p:val>
                                            <p:fltVal val="0"/>
                                          </p:val>
                                        </p:tav>
                                        <p:tav tm="100000">
                                          <p:val>
                                            <p:strVal val="#ppt_h"/>
                                          </p:val>
                                        </p:tav>
                                      </p:tavLst>
                                    </p:anim>
                                    <p:anim calcmode="lin" valueType="num">
                                      <p:cBhvr>
                                        <p:cTn id="10" dur="25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anim calcmode="lin" valueType="num">
                                      <p:cBhvr>
                                        <p:cTn id="14" dur="250" fill="hold"/>
                                        <p:tgtEl>
                                          <p:spTgt spid="20"/>
                                        </p:tgtEl>
                                        <p:attrNameLst>
                                          <p:attrName>style.rotation</p:attrName>
                                        </p:attrNameLst>
                                      </p:cBhvr>
                                      <p:tavLst>
                                        <p:tav tm="0">
                                          <p:val>
                                            <p:fltVal val="720"/>
                                          </p:val>
                                        </p:tav>
                                        <p:tav tm="100000">
                                          <p:val>
                                            <p:fltVal val="0"/>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 calcmode="lin" valueType="num">
                                      <p:cBhvr>
                                        <p:cTn id="16" dur="250" fill="hold"/>
                                        <p:tgtEl>
                                          <p:spTgt spid="2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style.rotation</p:attrName>
                                        </p:attrNameLst>
                                      </p:cBhvr>
                                      <p:tavLst>
                                        <p:tav tm="0">
                                          <p:val>
                                            <p:fltVal val="720"/>
                                          </p:val>
                                        </p:tav>
                                        <p:tav tm="100000">
                                          <p:val>
                                            <p:fltVal val="0"/>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style.rotation</p:attrName>
                                        </p:attrNameLst>
                                      </p:cBhvr>
                                      <p:tavLst>
                                        <p:tav tm="0">
                                          <p:val>
                                            <p:fltVal val="720"/>
                                          </p:val>
                                        </p:tav>
                                        <p:tav tm="100000">
                                          <p:val>
                                            <p:fltVal val="0"/>
                                          </p:val>
                                        </p:tav>
                                      </p:tavLst>
                                    </p:anim>
                                    <p:anim calcmode="lin" valueType="num">
                                      <p:cBhvr>
                                        <p:cTn id="27" dur="250" fill="hold"/>
                                        <p:tgtEl>
                                          <p:spTgt spid="14"/>
                                        </p:tgtEl>
                                        <p:attrNameLst>
                                          <p:attrName>ppt_h</p:attrName>
                                        </p:attrNameLst>
                                      </p:cBhvr>
                                      <p:tavLst>
                                        <p:tav tm="0">
                                          <p:val>
                                            <p:fltVal val="0"/>
                                          </p:val>
                                        </p:tav>
                                        <p:tav tm="100000">
                                          <p:val>
                                            <p:strVal val="#ppt_h"/>
                                          </p:val>
                                        </p:tav>
                                      </p:tavLst>
                                    </p:anim>
                                    <p:anim calcmode="lin" valueType="num">
                                      <p:cBhvr>
                                        <p:cTn id="28" dur="250" fill="hold"/>
                                        <p:tgtEl>
                                          <p:spTgt spid="1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style.rotation</p:attrName>
                                        </p:attrNameLst>
                                      </p:cBhvr>
                                      <p:tavLst>
                                        <p:tav tm="0">
                                          <p:val>
                                            <p:fltVal val="720"/>
                                          </p:val>
                                        </p:tav>
                                        <p:tav tm="100000">
                                          <p:val>
                                            <p:fltVal val="0"/>
                                          </p:val>
                                        </p:tav>
                                      </p:tavLst>
                                    </p:anim>
                                    <p:anim calcmode="lin" valueType="num">
                                      <p:cBhvr>
                                        <p:cTn id="33" dur="250" fill="hold"/>
                                        <p:tgtEl>
                                          <p:spTgt spid="10"/>
                                        </p:tgtEl>
                                        <p:attrNameLst>
                                          <p:attrName>ppt_h</p:attrName>
                                        </p:attrNameLst>
                                      </p:cBhvr>
                                      <p:tavLst>
                                        <p:tav tm="0">
                                          <p:val>
                                            <p:fltVal val="0"/>
                                          </p:val>
                                        </p:tav>
                                        <p:tav tm="100000">
                                          <p:val>
                                            <p:strVal val="#ppt_h"/>
                                          </p:val>
                                        </p:tav>
                                      </p:tavLst>
                                    </p:anim>
                                    <p:anim calcmode="lin" valueType="num">
                                      <p:cBhvr>
                                        <p:cTn id="34" dur="25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style.rotation</p:attrName>
                                        </p:attrNameLst>
                                      </p:cBhvr>
                                      <p:tavLst>
                                        <p:tav tm="0">
                                          <p:val>
                                            <p:fltVal val="720"/>
                                          </p:val>
                                        </p:tav>
                                        <p:tav tm="100000">
                                          <p:val>
                                            <p:fltVal val="0"/>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 calcmode="lin" valueType="num">
                                      <p:cBhvr>
                                        <p:cTn id="40" dur="25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53EE-B210-4EA1-8B79-CDDD5EB067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AECAB3-947C-4416-B1F4-C8DAA24DFB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1DD829-5A14-4220-94DF-46048D060A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825A1-F392-48D7-8EF2-E6CD63EB8E32}"/>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6" name="Footer Placeholder 5">
            <a:extLst>
              <a:ext uri="{FF2B5EF4-FFF2-40B4-BE49-F238E27FC236}">
                <a16:creationId xmlns:a16="http://schemas.microsoft.com/office/drawing/2014/main" id="{182F9287-9A21-4D42-B3E8-E0CD91AB70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86D081-5D85-4AE5-8088-F507E0AB3D06}"/>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33254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0CEF-07B4-4A44-A3D9-C02CF42E9D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C3CCAB-25E1-4593-9C61-57B96CF3A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A8289D-E068-4053-887F-3EDDF0D84E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33AF7-6C77-4478-9682-676330543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00538-B6F5-46D4-8DBE-48F3DD60C6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60D3A3-4A5B-4BAA-A766-EE62C9189140}"/>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8" name="Footer Placeholder 7">
            <a:extLst>
              <a:ext uri="{FF2B5EF4-FFF2-40B4-BE49-F238E27FC236}">
                <a16:creationId xmlns:a16="http://schemas.microsoft.com/office/drawing/2014/main" id="{4F27BABE-389C-48DB-978B-C2A46557CD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8A749A6-D51F-4290-9E43-8D8D5E43226D}"/>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85338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996-A35C-44DA-BE27-7B1593894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47319A-01CA-4966-AF2B-E0C55E5679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22/06/2021</a:t>
            </a:fld>
            <a:endParaRPr lang="en-GB"/>
          </a:p>
        </p:txBody>
      </p:sp>
      <p:sp>
        <p:nvSpPr>
          <p:cNvPr id="4" name="Footer Placeholder 3">
            <a:extLst>
              <a:ext uri="{FF2B5EF4-FFF2-40B4-BE49-F238E27FC236}">
                <a16:creationId xmlns:a16="http://schemas.microsoft.com/office/drawing/2014/main" id="{7098D905-038B-469F-B422-0770B2BAEE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318B6EE-A2FA-4F72-A947-23EF64C8CDCC}"/>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105651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0EC71-69D4-44A2-8D19-0F58B4E4E4E1}"/>
              </a:ext>
            </a:extLst>
          </p:cNvPr>
          <p:cNvSpPr>
            <a:spLocks noGrp="1"/>
          </p:cNvSpPr>
          <p:nvPr>
            <p:ph type="title"/>
          </p:nvPr>
        </p:nvSpPr>
        <p:spPr>
          <a:xfrm>
            <a:off x="838200" y="268140"/>
            <a:ext cx="10515600" cy="7432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94AEF-FB36-465A-9B16-964377679375}"/>
              </a:ext>
            </a:extLst>
          </p:cNvPr>
          <p:cNvSpPr>
            <a:spLocks noGrp="1"/>
          </p:cNvSpPr>
          <p:nvPr>
            <p:ph type="body" idx="1"/>
          </p:nvPr>
        </p:nvSpPr>
        <p:spPr>
          <a:xfrm>
            <a:off x="838200" y="1108364"/>
            <a:ext cx="10515600" cy="465999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803F32D2-2B0F-4366-AE19-7E8A62BF4F5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
        <p:nvSpPr>
          <p:cNvPr id="8" name="Slide Number Placeholder 6">
            <a:extLst>
              <a:ext uri="{FF2B5EF4-FFF2-40B4-BE49-F238E27FC236}">
                <a16:creationId xmlns:a16="http://schemas.microsoft.com/office/drawing/2014/main" id="{ECA2C2EB-6644-4E2B-8DA4-3E3605C0FA70}"/>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60337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1902-D443-4F51-9F06-4D522F1CBFC9}"/>
              </a:ext>
            </a:extLst>
          </p:cNvPr>
          <p:cNvSpPr>
            <a:spLocks noGrp="1"/>
          </p:cNvSpPr>
          <p:nvPr>
            <p:ph type="ctrTitle"/>
          </p:nvPr>
        </p:nvSpPr>
        <p:spPr>
          <a:xfrm>
            <a:off x="1347952" y="1394506"/>
            <a:ext cx="9496097" cy="2387600"/>
          </a:xfrm>
        </p:spPr>
        <p:txBody>
          <a:bodyPr/>
          <a:lstStyle/>
          <a:p>
            <a:r>
              <a:rPr lang="en-GB" dirty="0">
                <a:latin typeface="Tondo" panose="020F0503020202020204" pitchFamily="34" charset="0"/>
              </a:rPr>
              <a:t>domestic abuse</a:t>
            </a:r>
          </a:p>
        </p:txBody>
      </p:sp>
      <p:sp>
        <p:nvSpPr>
          <p:cNvPr id="4" name="Subtitle 3">
            <a:extLst>
              <a:ext uri="{FF2B5EF4-FFF2-40B4-BE49-F238E27FC236}">
                <a16:creationId xmlns:a16="http://schemas.microsoft.com/office/drawing/2014/main" id="{DC15685F-612B-42E9-A713-8E0EE6A00CAA}"/>
              </a:ext>
            </a:extLst>
          </p:cNvPr>
          <p:cNvSpPr>
            <a:spLocks noGrp="1"/>
          </p:cNvSpPr>
          <p:nvPr>
            <p:ph type="subTitle" idx="1"/>
          </p:nvPr>
        </p:nvSpPr>
        <p:spPr>
          <a:xfrm>
            <a:off x="1524000" y="4160242"/>
            <a:ext cx="9144000" cy="1049706"/>
          </a:xfrm>
        </p:spPr>
        <p:txBody>
          <a:bodyPr>
            <a:normAutofit/>
          </a:bodyPr>
          <a:lstStyle/>
          <a:p>
            <a:r>
              <a:rPr lang="en-GB" dirty="0">
                <a:latin typeface="Tondo" panose="020F0503020202020204" pitchFamily="34" charset="0"/>
              </a:rPr>
              <a:t>safeguarding children refresher</a:t>
            </a:r>
          </a:p>
        </p:txBody>
      </p:sp>
    </p:spTree>
    <p:extLst>
      <p:ext uri="{BB962C8B-B14F-4D97-AF65-F5344CB8AC3E}">
        <p14:creationId xmlns:p14="http://schemas.microsoft.com/office/powerpoint/2010/main" val="778136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E73278-FB62-433B-A4A5-92ACDCE7708E}"/>
              </a:ext>
            </a:extLst>
          </p:cNvPr>
          <p:cNvSpPr txBox="1">
            <a:spLocks/>
          </p:cNvSpPr>
          <p:nvPr/>
        </p:nvSpPr>
        <p:spPr>
          <a:xfrm>
            <a:off x="403199" y="360000"/>
            <a:ext cx="11176503" cy="7432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adolescent to parent </a:t>
            </a:r>
            <a:r>
              <a:rPr lang="en-GB" dirty="0">
                <a:latin typeface="Tondo" pitchFamily="34" charset="0"/>
              </a:rPr>
              <a:t>violence and abuse</a:t>
            </a:r>
          </a:p>
        </p:txBody>
      </p:sp>
      <p:sp>
        <p:nvSpPr>
          <p:cNvPr id="5" name="Content Placeholder 2">
            <a:extLst>
              <a:ext uri="{FF2B5EF4-FFF2-40B4-BE49-F238E27FC236}">
                <a16:creationId xmlns:a16="http://schemas.microsoft.com/office/drawing/2014/main" id="{B95C88D0-70E6-4926-9BAB-46AFDDF494AD}"/>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No current legal definition.</a:t>
            </a:r>
          </a:p>
          <a:p>
            <a:pPr>
              <a:lnSpc>
                <a:spcPct val="154000"/>
              </a:lnSpc>
              <a:spcBef>
                <a:spcPts val="0"/>
              </a:spcBef>
            </a:pPr>
            <a:r>
              <a:rPr lang="en-GB" dirty="0">
                <a:latin typeface="Tondo" panose="020F0503020202020204" pitchFamily="34" charset="0"/>
              </a:rPr>
              <a:t>Abusive behaviours can involve violence, damage to property, emotional abuse and financial abuse.</a:t>
            </a:r>
          </a:p>
          <a:p>
            <a:pPr>
              <a:lnSpc>
                <a:spcPct val="154000"/>
              </a:lnSpc>
              <a:spcBef>
                <a:spcPts val="0"/>
              </a:spcBef>
            </a:pPr>
            <a:r>
              <a:rPr lang="en-GB" dirty="0">
                <a:latin typeface="Tondo" panose="020F0503020202020204" pitchFamily="34" charset="0"/>
              </a:rPr>
              <a:t>Siblings may be abused or abusive as well.</a:t>
            </a:r>
          </a:p>
          <a:p>
            <a:pPr>
              <a:lnSpc>
                <a:spcPct val="154000"/>
              </a:lnSpc>
              <a:spcBef>
                <a:spcPts val="0"/>
              </a:spcBef>
            </a:pPr>
            <a:r>
              <a:rPr lang="en-GB" dirty="0">
                <a:latin typeface="Tondo" panose="020F0503020202020204" pitchFamily="34" charset="0"/>
              </a:rPr>
              <a:t>May be a history of abuse between parents.</a:t>
            </a:r>
          </a:p>
          <a:p>
            <a:pPr>
              <a:lnSpc>
                <a:spcPct val="154000"/>
              </a:lnSpc>
              <a:spcBef>
                <a:spcPts val="0"/>
              </a:spcBef>
            </a:pPr>
            <a:r>
              <a:rPr lang="en-GB" dirty="0">
                <a:latin typeface="Tondo" panose="020F0503020202020204" pitchFamily="34" charset="0"/>
              </a:rPr>
              <a:t>Many barriers to getting support.</a:t>
            </a:r>
          </a:p>
        </p:txBody>
      </p:sp>
    </p:spTree>
    <p:extLst>
      <p:ext uri="{BB962C8B-B14F-4D97-AF65-F5344CB8AC3E}">
        <p14:creationId xmlns:p14="http://schemas.microsoft.com/office/powerpoint/2010/main" val="427450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ACFD-2D44-404D-9DAA-CC561B1D89CB}"/>
              </a:ext>
            </a:extLst>
          </p:cNvPr>
          <p:cNvSpPr>
            <a:spLocks noGrp="1"/>
          </p:cNvSpPr>
          <p:nvPr>
            <p:ph type="title"/>
          </p:nvPr>
        </p:nvSpPr>
        <p:spPr/>
        <p:txBody>
          <a:bodyPr/>
          <a:lstStyle/>
          <a:p>
            <a:r>
              <a:rPr lang="en-GB" dirty="0"/>
              <a:t>what to look for…</a:t>
            </a:r>
          </a:p>
        </p:txBody>
      </p:sp>
      <p:sp>
        <p:nvSpPr>
          <p:cNvPr id="3" name="Text Placeholder 2">
            <a:extLst>
              <a:ext uri="{FF2B5EF4-FFF2-40B4-BE49-F238E27FC236}">
                <a16:creationId xmlns:a16="http://schemas.microsoft.com/office/drawing/2014/main" id="{223D8EF2-36A2-45D6-BA6D-FC642C738BCB}"/>
              </a:ext>
            </a:extLst>
          </p:cNvPr>
          <p:cNvSpPr>
            <a:spLocks noGrp="1"/>
          </p:cNvSpPr>
          <p:nvPr>
            <p:ph type="body" idx="1"/>
          </p:nvPr>
        </p:nvSpPr>
        <p:spPr/>
        <p:txBody>
          <a:bodyPr/>
          <a:lstStyle/>
          <a:p>
            <a:r>
              <a:rPr lang="en-GB" dirty="0"/>
              <a:t>…and what to do</a:t>
            </a:r>
          </a:p>
        </p:txBody>
      </p:sp>
    </p:spTree>
    <p:extLst>
      <p:ext uri="{BB962C8B-B14F-4D97-AF65-F5344CB8AC3E}">
        <p14:creationId xmlns:p14="http://schemas.microsoft.com/office/powerpoint/2010/main" val="2871566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EA107-EC6A-4875-9757-248634FCF173}"/>
              </a:ext>
            </a:extLst>
          </p:cNvPr>
          <p:cNvSpPr>
            <a:spLocks noGrp="1"/>
          </p:cNvSpPr>
          <p:nvPr>
            <p:ph idx="1"/>
          </p:nvPr>
        </p:nvSpPr>
        <p:spPr>
          <a:xfrm>
            <a:off x="403200" y="1302323"/>
            <a:ext cx="5692800" cy="4466036"/>
          </a:xfrm>
        </p:spPr>
        <p:txBody>
          <a:bodyPr>
            <a:normAutofit lnSpcReduction="10000"/>
          </a:bodyPr>
          <a:lstStyle/>
          <a:p>
            <a:pPr>
              <a:lnSpc>
                <a:spcPct val="124000"/>
              </a:lnSpc>
              <a:buClr>
                <a:srgbClr val="EF4480"/>
              </a:buClr>
            </a:pPr>
            <a:r>
              <a:rPr lang="en-GB" sz="3000" dirty="0">
                <a:latin typeface="Tondo" panose="020F0503020202020204" pitchFamily="34" charset="0"/>
              </a:rPr>
              <a:t>wary of adults</a:t>
            </a:r>
          </a:p>
          <a:p>
            <a:pPr>
              <a:lnSpc>
                <a:spcPct val="124000"/>
              </a:lnSpc>
              <a:buClr>
                <a:srgbClr val="EF4480"/>
              </a:buClr>
            </a:pPr>
            <a:r>
              <a:rPr lang="en-GB" sz="3000" dirty="0">
                <a:latin typeface="Tondo" panose="020F0503020202020204" pitchFamily="34" charset="0"/>
              </a:rPr>
              <a:t>aggression, acting out witnessed events</a:t>
            </a:r>
          </a:p>
          <a:p>
            <a:pPr>
              <a:lnSpc>
                <a:spcPct val="124000"/>
              </a:lnSpc>
              <a:buClr>
                <a:srgbClr val="EF4480"/>
              </a:buClr>
            </a:pPr>
            <a:r>
              <a:rPr lang="en-GB" sz="3000" dirty="0">
                <a:latin typeface="Tondo" panose="020F0503020202020204" pitchFamily="34" charset="0"/>
              </a:rPr>
              <a:t>difficulty concentrating</a:t>
            </a:r>
          </a:p>
          <a:p>
            <a:pPr>
              <a:lnSpc>
                <a:spcPct val="124000"/>
              </a:lnSpc>
              <a:buClr>
                <a:srgbClr val="EF4480"/>
              </a:buClr>
            </a:pPr>
            <a:r>
              <a:rPr lang="en-GB" sz="3000" dirty="0">
                <a:latin typeface="Tondo" panose="020F0503020202020204" pitchFamily="34" charset="0"/>
              </a:rPr>
              <a:t>difficulty developing relationships</a:t>
            </a:r>
          </a:p>
          <a:p>
            <a:pPr>
              <a:lnSpc>
                <a:spcPct val="124000"/>
              </a:lnSpc>
              <a:buClr>
                <a:srgbClr val="EF4480"/>
              </a:buClr>
            </a:pPr>
            <a:r>
              <a:rPr lang="en-GB" sz="3000" dirty="0">
                <a:latin typeface="Tondo" panose="020F0503020202020204" pitchFamily="34" charset="0"/>
              </a:rPr>
              <a:t>eating disorders</a:t>
            </a:r>
          </a:p>
          <a:p>
            <a:pPr marL="0" indent="0">
              <a:buNone/>
            </a:pPr>
            <a:endParaRPr lang="en-GB" dirty="0"/>
          </a:p>
        </p:txBody>
      </p:sp>
      <p:sp>
        <p:nvSpPr>
          <p:cNvPr id="4" name="Title 1">
            <a:extLst>
              <a:ext uri="{FF2B5EF4-FFF2-40B4-BE49-F238E27FC236}">
                <a16:creationId xmlns:a16="http://schemas.microsoft.com/office/drawing/2014/main" id="{A371DF34-9C56-41D2-95AF-B3A862BB53DF}"/>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signs</a:t>
            </a:r>
            <a:r>
              <a:rPr lang="en-GB" dirty="0">
                <a:latin typeface="Tondo" pitchFamily="34" charset="0"/>
              </a:rPr>
              <a:t> and </a:t>
            </a:r>
            <a:r>
              <a:rPr lang="en-GB" b="1" dirty="0">
                <a:solidFill>
                  <a:srgbClr val="EF4480"/>
                </a:solidFill>
                <a:latin typeface="Tondo" pitchFamily="34" charset="0"/>
              </a:rPr>
              <a:t>symptoms </a:t>
            </a:r>
            <a:r>
              <a:rPr lang="en-GB" dirty="0">
                <a:latin typeface="Tondo" pitchFamily="34" charset="0"/>
              </a:rPr>
              <a:t>(young people)</a:t>
            </a:r>
          </a:p>
        </p:txBody>
      </p:sp>
      <p:sp>
        <p:nvSpPr>
          <p:cNvPr id="7" name="Rectangle 6">
            <a:extLst>
              <a:ext uri="{FF2B5EF4-FFF2-40B4-BE49-F238E27FC236}">
                <a16:creationId xmlns:a16="http://schemas.microsoft.com/office/drawing/2014/main" id="{699D50D9-5D3B-4470-B641-5A47FF4D3A49}"/>
              </a:ext>
            </a:extLst>
          </p:cNvPr>
          <p:cNvSpPr/>
          <p:nvPr/>
        </p:nvSpPr>
        <p:spPr>
          <a:xfrm>
            <a:off x="6096000" y="1302322"/>
            <a:ext cx="5816958" cy="4206601"/>
          </a:xfrm>
          <a:prstGeom prst="rect">
            <a:avLst/>
          </a:prstGeom>
        </p:spPr>
        <p:txBody>
          <a:bodyPr wrap="square">
            <a:spAutoFit/>
          </a:bodyPr>
          <a:lstStyle/>
          <a:p>
            <a:pPr marL="269875" indent="-230400">
              <a:lnSpc>
                <a:spcPct val="124000"/>
              </a:lnSpc>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reduction in attendance and/or attainment</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low self-esteem, depression or anxiety</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self-harm</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substance misuse</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inappropriate relationships</a:t>
            </a:r>
          </a:p>
        </p:txBody>
      </p:sp>
    </p:spTree>
    <p:extLst>
      <p:ext uri="{BB962C8B-B14F-4D97-AF65-F5344CB8AC3E}">
        <p14:creationId xmlns:p14="http://schemas.microsoft.com/office/powerpoint/2010/main" val="194707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8F9D00-FC04-4884-A680-AB61838C00EF}"/>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solidFill>
                  <a:srgbClr val="4A205D"/>
                </a:solidFill>
                <a:latin typeface="Tondo" pitchFamily="34" charset="0"/>
              </a:rPr>
              <a:t>Operation</a:t>
            </a:r>
            <a:r>
              <a:rPr lang="en-GB" b="1" dirty="0">
                <a:solidFill>
                  <a:srgbClr val="EF4480"/>
                </a:solidFill>
                <a:latin typeface="Tondo" pitchFamily="34" charset="0"/>
              </a:rPr>
              <a:t> Encompass</a:t>
            </a:r>
            <a:endParaRPr lang="en-GB" dirty="0">
              <a:latin typeface="Tondo" pitchFamily="34" charset="0"/>
            </a:endParaRPr>
          </a:p>
        </p:txBody>
      </p:sp>
      <p:pic>
        <p:nvPicPr>
          <p:cNvPr id="7" name="Picture 6">
            <a:extLst>
              <a:ext uri="{FF2B5EF4-FFF2-40B4-BE49-F238E27FC236}">
                <a16:creationId xmlns:a16="http://schemas.microsoft.com/office/drawing/2014/main" id="{769FFE07-7A45-4DF9-AF60-3ECEB930DB39}"/>
              </a:ext>
            </a:extLst>
          </p:cNvPr>
          <p:cNvPicPr>
            <a:picLocks noChangeAspect="1"/>
          </p:cNvPicPr>
          <p:nvPr/>
        </p:nvPicPr>
        <p:blipFill>
          <a:blip r:embed="rId3"/>
          <a:stretch>
            <a:fillRect/>
          </a:stretch>
        </p:blipFill>
        <p:spPr>
          <a:xfrm>
            <a:off x="912340" y="1261820"/>
            <a:ext cx="10367319" cy="4334359"/>
          </a:xfrm>
          <a:prstGeom prst="rect">
            <a:avLst/>
          </a:prstGeom>
        </p:spPr>
      </p:pic>
    </p:spTree>
    <p:extLst>
      <p:ext uri="{BB962C8B-B14F-4D97-AF65-F5344CB8AC3E}">
        <p14:creationId xmlns:p14="http://schemas.microsoft.com/office/powerpoint/2010/main" val="421919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ED342C-1936-4853-BD93-3276DA80D6F5}"/>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latin typeface="Tondo" pitchFamily="34" charset="0"/>
              </a:rPr>
              <a:t>The</a:t>
            </a:r>
            <a:r>
              <a:rPr lang="en-GB" b="1" dirty="0">
                <a:solidFill>
                  <a:srgbClr val="EF4480"/>
                </a:solidFill>
                <a:latin typeface="Tondo" pitchFamily="34" charset="0"/>
              </a:rPr>
              <a:t> adults </a:t>
            </a:r>
            <a:r>
              <a:rPr lang="en-GB" dirty="0">
                <a:latin typeface="Tondo" pitchFamily="34" charset="0"/>
              </a:rPr>
              <a:t>around us…</a:t>
            </a:r>
          </a:p>
        </p:txBody>
      </p:sp>
      <p:sp>
        <p:nvSpPr>
          <p:cNvPr id="5" name="Content Placeholder 2">
            <a:extLst>
              <a:ext uri="{FF2B5EF4-FFF2-40B4-BE49-F238E27FC236}">
                <a16:creationId xmlns:a16="http://schemas.microsoft.com/office/drawing/2014/main" id="{3C5BEC7A-029B-4964-BA9E-F7D4B19FE088}"/>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The need for support is not just in young people.</a:t>
            </a:r>
          </a:p>
          <a:p>
            <a:pPr>
              <a:lnSpc>
                <a:spcPct val="154000"/>
              </a:lnSpc>
              <a:spcBef>
                <a:spcPts val="0"/>
              </a:spcBef>
            </a:pPr>
            <a:r>
              <a:rPr lang="en-GB" dirty="0">
                <a:latin typeface="Tondo" panose="020F0503020202020204" pitchFamily="34" charset="0"/>
              </a:rPr>
              <a:t>Colleagues may be going home to domestically abusive relationships.</a:t>
            </a:r>
          </a:p>
          <a:p>
            <a:pPr>
              <a:lnSpc>
                <a:spcPct val="154000"/>
              </a:lnSpc>
              <a:spcBef>
                <a:spcPts val="0"/>
              </a:spcBef>
            </a:pPr>
            <a:r>
              <a:rPr lang="en-GB" dirty="0">
                <a:latin typeface="Tondo" panose="020F0503020202020204" pitchFamily="34" charset="0"/>
              </a:rPr>
              <a:t>Need to be mindful of changes in colleagues behaviour.</a:t>
            </a:r>
          </a:p>
          <a:p>
            <a:pPr>
              <a:lnSpc>
                <a:spcPct val="154000"/>
              </a:lnSpc>
              <a:spcBef>
                <a:spcPts val="0"/>
              </a:spcBef>
            </a:pPr>
            <a:r>
              <a:rPr lang="en-GB" dirty="0">
                <a:latin typeface="Tondo" panose="020F0503020202020204" pitchFamily="34" charset="0"/>
              </a:rPr>
              <a:t>What would you do if you had concerns?</a:t>
            </a:r>
          </a:p>
        </p:txBody>
      </p:sp>
    </p:spTree>
    <p:extLst>
      <p:ext uri="{BB962C8B-B14F-4D97-AF65-F5344CB8AC3E}">
        <p14:creationId xmlns:p14="http://schemas.microsoft.com/office/powerpoint/2010/main" val="190966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06F626-46E0-475D-902F-F3DDC545A86C}"/>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latin typeface="Tondo" pitchFamily="34" charset="0"/>
              </a:rPr>
              <a:t>The</a:t>
            </a:r>
            <a:r>
              <a:rPr lang="en-GB" b="1" dirty="0">
                <a:solidFill>
                  <a:srgbClr val="EF4480"/>
                </a:solidFill>
                <a:latin typeface="Tondo" pitchFamily="34" charset="0"/>
              </a:rPr>
              <a:t> hidden </a:t>
            </a:r>
            <a:r>
              <a:rPr lang="en-GB" dirty="0">
                <a:latin typeface="Tondo" pitchFamily="34" charset="0"/>
              </a:rPr>
              <a:t>nature…</a:t>
            </a:r>
          </a:p>
        </p:txBody>
      </p:sp>
      <p:sp>
        <p:nvSpPr>
          <p:cNvPr id="5" name="Content Placeholder 2">
            <a:extLst>
              <a:ext uri="{FF2B5EF4-FFF2-40B4-BE49-F238E27FC236}">
                <a16:creationId xmlns:a16="http://schemas.microsoft.com/office/drawing/2014/main" id="{AC2653B9-26D4-4E0B-A8B0-F0FA2845FB5F}"/>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Domestic abuse is a largely hidden crime.</a:t>
            </a:r>
          </a:p>
          <a:p>
            <a:pPr>
              <a:lnSpc>
                <a:spcPct val="154000"/>
              </a:lnSpc>
              <a:spcBef>
                <a:spcPts val="0"/>
              </a:spcBef>
            </a:pPr>
            <a:r>
              <a:rPr lang="en-GB" dirty="0">
                <a:latin typeface="Tondo" panose="020F0503020202020204" pitchFamily="34" charset="0"/>
              </a:rPr>
              <a:t>Cultural perceptions linked to sexual stereotyping play a huge role.</a:t>
            </a:r>
          </a:p>
          <a:p>
            <a:pPr>
              <a:lnSpc>
                <a:spcPct val="154000"/>
              </a:lnSpc>
              <a:spcBef>
                <a:spcPts val="0"/>
              </a:spcBef>
            </a:pPr>
            <a:r>
              <a:rPr lang="en-GB" dirty="0">
                <a:latin typeface="Tondo" panose="020F0503020202020204" pitchFamily="34" charset="0"/>
              </a:rPr>
              <a:t>85% of victims of domestic abuse in contact with professionals numerous times before getting effective help.</a:t>
            </a:r>
          </a:p>
          <a:p>
            <a:pPr>
              <a:lnSpc>
                <a:spcPct val="154000"/>
              </a:lnSpc>
              <a:spcBef>
                <a:spcPts val="0"/>
              </a:spcBef>
            </a:pPr>
            <a:r>
              <a:rPr lang="en-GB" dirty="0">
                <a:latin typeface="Tondo" panose="020F0503020202020204" pitchFamily="34" charset="0"/>
              </a:rPr>
              <a:t>Remember – domestic abuse is not just physical abuse / violence.</a:t>
            </a:r>
          </a:p>
        </p:txBody>
      </p:sp>
    </p:spTree>
    <p:extLst>
      <p:ext uri="{BB962C8B-B14F-4D97-AF65-F5344CB8AC3E}">
        <p14:creationId xmlns:p14="http://schemas.microsoft.com/office/powerpoint/2010/main" val="2595103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4EFF73-C834-47F1-B187-4BB4B8DE528F}"/>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latin typeface="Tondo" pitchFamily="34" charset="0"/>
              </a:rPr>
              <a:t>How do you </a:t>
            </a:r>
            <a:r>
              <a:rPr lang="en-GB" b="1" dirty="0">
                <a:solidFill>
                  <a:srgbClr val="EF4480"/>
                </a:solidFill>
                <a:latin typeface="Tondo" pitchFamily="34" charset="0"/>
              </a:rPr>
              <a:t>respond</a:t>
            </a:r>
            <a:r>
              <a:rPr lang="en-GB" dirty="0">
                <a:latin typeface="Tondo" pitchFamily="34" charset="0"/>
              </a:rPr>
              <a:t>?</a:t>
            </a:r>
          </a:p>
        </p:txBody>
      </p:sp>
      <p:sp>
        <p:nvSpPr>
          <p:cNvPr id="10" name="Content Placeholder 2">
            <a:extLst>
              <a:ext uri="{FF2B5EF4-FFF2-40B4-BE49-F238E27FC236}">
                <a16:creationId xmlns:a16="http://schemas.microsoft.com/office/drawing/2014/main" id="{1B21C5B4-4A10-4CB6-8CA5-83484FC4742E}"/>
              </a:ext>
            </a:extLst>
          </p:cNvPr>
          <p:cNvSpPr txBox="1">
            <a:spLocks/>
          </p:cNvSpPr>
          <p:nvPr/>
        </p:nvSpPr>
        <p:spPr>
          <a:xfrm>
            <a:off x="403200" y="1197735"/>
            <a:ext cx="5845200" cy="4796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pPr>
            <a:r>
              <a:rPr lang="en-GB" b="1" dirty="0">
                <a:latin typeface="Tondo" panose="020F0503020202020204" pitchFamily="34" charset="0"/>
              </a:rPr>
              <a:t>If a </a:t>
            </a:r>
            <a:r>
              <a:rPr lang="en-GB" b="1" dirty="0">
                <a:solidFill>
                  <a:srgbClr val="EF4480"/>
                </a:solidFill>
                <a:latin typeface="Tondo" panose="020F0503020202020204" pitchFamily="34" charset="0"/>
              </a:rPr>
              <a:t>child</a:t>
            </a:r>
            <a:r>
              <a:rPr lang="en-GB" b="1" dirty="0">
                <a:latin typeface="Tondo" panose="020F0503020202020204" pitchFamily="34" charset="0"/>
              </a:rPr>
              <a:t> discloses</a:t>
            </a:r>
            <a:endParaRPr lang="en-GB" b="1" dirty="0">
              <a:solidFill>
                <a:srgbClr val="EF4480"/>
              </a:solidFill>
              <a:latin typeface="Tondo" panose="020F0503020202020204" pitchFamily="34" charset="0"/>
            </a:endParaRPr>
          </a:p>
          <a:p>
            <a:pPr>
              <a:lnSpc>
                <a:spcPct val="114000"/>
              </a:lnSpc>
              <a:buClr>
                <a:srgbClr val="EF4480"/>
              </a:buClr>
            </a:pPr>
            <a:r>
              <a:rPr lang="en-GB" sz="2400" dirty="0">
                <a:latin typeface="Tondo" panose="020F0503020202020204" pitchFamily="34" charset="0"/>
              </a:rPr>
              <a:t>Deal with it as with any other disclosure:</a:t>
            </a:r>
          </a:p>
          <a:p>
            <a:pPr lvl="1">
              <a:lnSpc>
                <a:spcPct val="114000"/>
              </a:lnSpc>
              <a:buClr>
                <a:srgbClr val="EF4480"/>
              </a:buClr>
            </a:pPr>
            <a:r>
              <a:rPr lang="en-GB" sz="2000" dirty="0">
                <a:latin typeface="Tondo" panose="020F0503020202020204" pitchFamily="34" charset="0"/>
              </a:rPr>
              <a:t>Let the child talk</a:t>
            </a:r>
          </a:p>
          <a:p>
            <a:pPr lvl="1">
              <a:lnSpc>
                <a:spcPct val="114000"/>
              </a:lnSpc>
              <a:buClr>
                <a:srgbClr val="EF4480"/>
              </a:buClr>
            </a:pPr>
            <a:r>
              <a:rPr lang="en-GB" sz="2000" dirty="0">
                <a:latin typeface="Tondo" panose="020F0503020202020204" pitchFamily="34" charset="0"/>
              </a:rPr>
              <a:t>Don’t lead them</a:t>
            </a:r>
          </a:p>
          <a:p>
            <a:pPr lvl="1">
              <a:lnSpc>
                <a:spcPct val="114000"/>
              </a:lnSpc>
              <a:buClr>
                <a:srgbClr val="EF4480"/>
              </a:buClr>
            </a:pPr>
            <a:r>
              <a:rPr lang="en-GB" sz="2000" dirty="0">
                <a:latin typeface="Tondo" panose="020F0503020202020204" pitchFamily="34" charset="0"/>
              </a:rPr>
              <a:t>Keep calm and reassure</a:t>
            </a:r>
          </a:p>
          <a:p>
            <a:pPr lvl="1">
              <a:lnSpc>
                <a:spcPct val="114000"/>
              </a:lnSpc>
              <a:buClr>
                <a:srgbClr val="EF4480"/>
              </a:buClr>
            </a:pPr>
            <a:r>
              <a:rPr lang="en-GB" sz="2000" dirty="0">
                <a:latin typeface="Tondo" panose="020F0503020202020204" pitchFamily="34" charset="0"/>
              </a:rPr>
              <a:t>Don’t judge</a:t>
            </a:r>
          </a:p>
          <a:p>
            <a:pPr>
              <a:lnSpc>
                <a:spcPct val="114000"/>
              </a:lnSpc>
              <a:buClr>
                <a:srgbClr val="EF4480"/>
              </a:buClr>
            </a:pPr>
            <a:r>
              <a:rPr lang="en-GB" sz="2400" dirty="0">
                <a:latin typeface="Tondo" panose="020F0503020202020204" pitchFamily="34" charset="0"/>
              </a:rPr>
              <a:t>Follow safeguarding policy and report to your designated lead.</a:t>
            </a:r>
          </a:p>
        </p:txBody>
      </p:sp>
      <p:sp>
        <p:nvSpPr>
          <p:cNvPr id="13" name="Content Placeholder 2">
            <a:extLst>
              <a:ext uri="{FF2B5EF4-FFF2-40B4-BE49-F238E27FC236}">
                <a16:creationId xmlns:a16="http://schemas.microsoft.com/office/drawing/2014/main" id="{AE0F635D-0B94-4B84-A6EE-ADC77AA37AF3}"/>
              </a:ext>
            </a:extLst>
          </p:cNvPr>
          <p:cNvSpPr txBox="1">
            <a:spLocks/>
          </p:cNvSpPr>
          <p:nvPr/>
        </p:nvSpPr>
        <p:spPr>
          <a:xfrm>
            <a:off x="6303819" y="1197734"/>
            <a:ext cx="5845200" cy="4796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pPr>
            <a:r>
              <a:rPr lang="en-GB" b="1" dirty="0">
                <a:latin typeface="Tondo" panose="020F0503020202020204" pitchFamily="34" charset="0"/>
              </a:rPr>
              <a:t>If a </a:t>
            </a:r>
            <a:r>
              <a:rPr lang="en-GB" b="1" dirty="0">
                <a:solidFill>
                  <a:srgbClr val="EF4480"/>
                </a:solidFill>
                <a:latin typeface="Tondo" panose="020F0503020202020204" pitchFamily="34" charset="0"/>
              </a:rPr>
              <a:t>colleague / adult </a:t>
            </a:r>
            <a:r>
              <a:rPr lang="en-GB" b="1" dirty="0">
                <a:latin typeface="Tondo" panose="020F0503020202020204" pitchFamily="34" charset="0"/>
              </a:rPr>
              <a:t>discloses</a:t>
            </a:r>
            <a:endParaRPr lang="en-GB" b="1" dirty="0">
              <a:solidFill>
                <a:srgbClr val="EF4480"/>
              </a:solidFill>
              <a:latin typeface="Tondo" panose="020F0503020202020204" pitchFamily="34" charset="0"/>
            </a:endParaRPr>
          </a:p>
          <a:p>
            <a:pPr>
              <a:lnSpc>
                <a:spcPct val="114000"/>
              </a:lnSpc>
              <a:buClr>
                <a:srgbClr val="EF4480"/>
              </a:buClr>
            </a:pPr>
            <a:r>
              <a:rPr lang="en-GB" sz="2400" dirty="0">
                <a:latin typeface="Tondo" panose="020F0503020202020204" pitchFamily="34" charset="0"/>
              </a:rPr>
              <a:t>Be honest;</a:t>
            </a:r>
          </a:p>
          <a:p>
            <a:pPr>
              <a:lnSpc>
                <a:spcPct val="114000"/>
              </a:lnSpc>
              <a:buClr>
                <a:srgbClr val="EF4480"/>
              </a:buClr>
            </a:pPr>
            <a:r>
              <a:rPr lang="en-GB" sz="2400" dirty="0">
                <a:latin typeface="Tondo" panose="020F0503020202020204" pitchFamily="34" charset="0"/>
              </a:rPr>
              <a:t>Don’t offer opinions;</a:t>
            </a:r>
          </a:p>
          <a:p>
            <a:pPr>
              <a:lnSpc>
                <a:spcPct val="114000"/>
              </a:lnSpc>
              <a:buClr>
                <a:srgbClr val="EF4480"/>
              </a:buClr>
            </a:pPr>
            <a:r>
              <a:rPr lang="en-GB" sz="2400" dirty="0">
                <a:latin typeface="Tondo" panose="020F0503020202020204" pitchFamily="34" charset="0"/>
              </a:rPr>
              <a:t>Don’t criticise / blame the abuser;</a:t>
            </a:r>
          </a:p>
          <a:p>
            <a:pPr>
              <a:lnSpc>
                <a:spcPct val="114000"/>
              </a:lnSpc>
              <a:buClr>
                <a:srgbClr val="EF4480"/>
              </a:buClr>
            </a:pPr>
            <a:r>
              <a:rPr lang="en-GB" sz="2400" dirty="0">
                <a:latin typeface="Tondo" panose="020F0503020202020204" pitchFamily="34" charset="0"/>
              </a:rPr>
              <a:t>Let them retain control of what they want to tell you;</a:t>
            </a:r>
          </a:p>
          <a:p>
            <a:pPr>
              <a:lnSpc>
                <a:spcPct val="114000"/>
              </a:lnSpc>
              <a:buClr>
                <a:srgbClr val="EF4480"/>
              </a:buClr>
            </a:pPr>
            <a:r>
              <a:rPr lang="en-GB" sz="2400" dirty="0">
                <a:latin typeface="Tondo" panose="020F0503020202020204" pitchFamily="34" charset="0"/>
              </a:rPr>
              <a:t>You don’t need to have all the answers;</a:t>
            </a:r>
          </a:p>
          <a:p>
            <a:pPr>
              <a:lnSpc>
                <a:spcPct val="114000"/>
              </a:lnSpc>
              <a:buClr>
                <a:srgbClr val="EF4480"/>
              </a:buClr>
            </a:pPr>
            <a:r>
              <a:rPr lang="en-GB" sz="2400" dirty="0">
                <a:latin typeface="Tondo" panose="020F0503020202020204" pitchFamily="34" charset="0"/>
              </a:rPr>
              <a:t>Listening is important.</a:t>
            </a:r>
          </a:p>
        </p:txBody>
      </p:sp>
    </p:spTree>
    <p:extLst>
      <p:ext uri="{BB962C8B-B14F-4D97-AF65-F5344CB8AC3E}">
        <p14:creationId xmlns:p14="http://schemas.microsoft.com/office/powerpoint/2010/main" val="409150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DD27-FDB6-4E91-8217-CB435985EC6C}"/>
              </a:ext>
            </a:extLst>
          </p:cNvPr>
          <p:cNvSpPr>
            <a:spLocks noGrp="1"/>
          </p:cNvSpPr>
          <p:nvPr>
            <p:ph type="title"/>
          </p:nvPr>
        </p:nvSpPr>
        <p:spPr/>
        <p:txBody>
          <a:bodyPr/>
          <a:lstStyle/>
          <a:p>
            <a:r>
              <a:rPr lang="en-GB" dirty="0"/>
              <a:t>keep learning</a:t>
            </a:r>
          </a:p>
        </p:txBody>
      </p:sp>
      <p:sp>
        <p:nvSpPr>
          <p:cNvPr id="3" name="Text Placeholder 2">
            <a:extLst>
              <a:ext uri="{FF2B5EF4-FFF2-40B4-BE49-F238E27FC236}">
                <a16:creationId xmlns:a16="http://schemas.microsoft.com/office/drawing/2014/main" id="{880DEFEC-5FDC-4239-84D3-2194AD43B15F}"/>
              </a:ext>
            </a:extLst>
          </p:cNvPr>
          <p:cNvSpPr>
            <a:spLocks noGrp="1"/>
          </p:cNvSpPr>
          <p:nvPr>
            <p:ph type="body" idx="1"/>
          </p:nvPr>
        </p:nvSpPr>
        <p:spPr/>
        <p:txBody>
          <a:bodyPr/>
          <a:lstStyle/>
          <a:p>
            <a:r>
              <a:rPr lang="en-GB" dirty="0">
                <a:latin typeface="Tondo" panose="020F0503020202020204" pitchFamily="34" charset="0"/>
              </a:rPr>
              <a:t>for more information visit </a:t>
            </a:r>
          </a:p>
          <a:p>
            <a:r>
              <a:rPr lang="en-GB" dirty="0">
                <a:latin typeface="Tondo" panose="020F0503020202020204" pitchFamily="34" charset="0"/>
              </a:rPr>
              <a:t>https://safeguarding.network/</a:t>
            </a:r>
            <a:r>
              <a:rPr lang="en-GB" b="1" dirty="0">
                <a:solidFill>
                  <a:srgbClr val="F3CB2E"/>
                </a:solidFill>
                <a:latin typeface="Tondo" panose="020F0503020202020204" pitchFamily="34" charset="0"/>
              </a:rPr>
              <a:t>domestic-abuse</a:t>
            </a:r>
          </a:p>
        </p:txBody>
      </p:sp>
    </p:spTree>
    <p:extLst>
      <p:ext uri="{BB962C8B-B14F-4D97-AF65-F5344CB8AC3E}">
        <p14:creationId xmlns:p14="http://schemas.microsoft.com/office/powerpoint/2010/main" val="83160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FA56F-C719-4FA7-82A7-20591035CBEF}"/>
              </a:ext>
            </a:extLst>
          </p:cNvPr>
          <p:cNvSpPr txBox="1"/>
          <p:nvPr/>
        </p:nvSpPr>
        <p:spPr>
          <a:xfrm>
            <a:off x="705853" y="1280730"/>
            <a:ext cx="11357810" cy="3693319"/>
          </a:xfrm>
          <a:prstGeom prst="rect">
            <a:avLst/>
          </a:prstGeom>
          <a:noFill/>
        </p:spPr>
        <p:txBody>
          <a:bodyPr wrap="square" rtlCol="0">
            <a:spAutoFit/>
          </a:bodyPr>
          <a:lstStyle/>
          <a:p>
            <a:pPr indent="1171575"/>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any </a:t>
            </a:r>
            <a:r>
              <a:rPr lang="en-GB" sz="3600" b="1" dirty="0">
                <a:solidFill>
                  <a:srgbClr val="EF4480"/>
                </a:solidFill>
                <a:latin typeface="Tondo" panose="020F0503020202020204" pitchFamily="34" charset="0"/>
                <a:ea typeface="Ebrima" panose="02000000000000000000" pitchFamily="2" charset="0"/>
                <a:cs typeface="Ebrima" panose="02000000000000000000" pitchFamily="2" charset="0"/>
              </a:rPr>
              <a:t>incident or pattern of incidents </a:t>
            </a: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of controlling, coercive, threatening behaviour, violence or abuse between those </a:t>
            </a:r>
            <a:r>
              <a:rPr lang="en-GB" sz="3600" b="1" dirty="0">
                <a:solidFill>
                  <a:srgbClr val="EF4480"/>
                </a:solidFill>
                <a:latin typeface="Tondo" panose="020F0503020202020204" pitchFamily="34" charset="0"/>
                <a:ea typeface="Ebrima" panose="02000000000000000000" pitchFamily="2" charset="0"/>
                <a:cs typeface="Ebrima" panose="02000000000000000000" pitchFamily="2" charset="0"/>
              </a:rPr>
              <a:t>aged 16 or over </a:t>
            </a: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who are, or have been, </a:t>
            </a:r>
            <a:r>
              <a:rPr lang="en-GB" sz="3600" b="1" dirty="0">
                <a:solidFill>
                  <a:srgbClr val="EF4480"/>
                </a:solidFill>
                <a:latin typeface="Tondo" panose="020F0503020202020204" pitchFamily="34" charset="0"/>
                <a:ea typeface="Ebrima" panose="02000000000000000000" pitchFamily="2" charset="0"/>
                <a:cs typeface="Ebrima" panose="02000000000000000000" pitchFamily="2" charset="0"/>
              </a:rPr>
              <a:t>intimate partners or family members regardless of gender or sexuality</a:t>
            </a: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 Abuse can</a:t>
            </a:r>
            <a:b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b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be </a:t>
            </a:r>
            <a:r>
              <a:rPr lang="en-GB" sz="3600" b="1" dirty="0">
                <a:solidFill>
                  <a:srgbClr val="EF4480"/>
                </a:solidFill>
                <a:latin typeface="Tondo" panose="020F0503020202020204" pitchFamily="34" charset="0"/>
                <a:ea typeface="Ebrima" panose="02000000000000000000" pitchFamily="2" charset="0"/>
                <a:cs typeface="Ebrima" panose="02000000000000000000" pitchFamily="2" charset="0"/>
              </a:rPr>
              <a:t>direct or indirect </a:t>
            </a: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(e.g. through a child).</a:t>
            </a:r>
            <a:endParaRPr lang="en-GB" dirty="0"/>
          </a:p>
          <a:p>
            <a:endParaRPr lang="en-GB" dirty="0"/>
          </a:p>
        </p:txBody>
      </p:sp>
      <p:sp>
        <p:nvSpPr>
          <p:cNvPr id="6" name="TextBox 5">
            <a:extLst>
              <a:ext uri="{FF2B5EF4-FFF2-40B4-BE49-F238E27FC236}">
                <a16:creationId xmlns:a16="http://schemas.microsoft.com/office/drawing/2014/main" id="{05CD1BDB-0E42-4729-832C-65F9ACE69C26}"/>
              </a:ext>
            </a:extLst>
          </p:cNvPr>
          <p:cNvSpPr txBox="1"/>
          <p:nvPr/>
        </p:nvSpPr>
        <p:spPr>
          <a:xfrm rot="10800000" flipH="1" flipV="1">
            <a:off x="0" y="-547858"/>
            <a:ext cx="2167751" cy="5386090"/>
          </a:xfrm>
          <a:prstGeom prst="rect">
            <a:avLst/>
          </a:prstGeom>
          <a:noFill/>
        </p:spPr>
        <p:txBody>
          <a:bodyPr wrap="square" rtlCol="0">
            <a:spAutoFit/>
          </a:bodyPr>
          <a:lstStyle/>
          <a:p>
            <a:pPr algn="ctr"/>
            <a:r>
              <a:rPr lang="en-GB" sz="34400" dirty="0">
                <a:solidFill>
                  <a:srgbClr val="3FBC96"/>
                </a:solidFill>
                <a:latin typeface="Tondo" pitchFamily="34" charset="0"/>
                <a:cs typeface="Times New Roman" panose="02020603050405020304" pitchFamily="18" charset="0"/>
              </a:rPr>
              <a:t>“</a:t>
            </a:r>
            <a:endParaRPr lang="en-GB" sz="3200" dirty="0">
              <a:solidFill>
                <a:srgbClr val="3FBC96"/>
              </a:solidFill>
              <a:latin typeface="Tondo"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E123CE6-3602-4D0E-A26A-F08B36512827}"/>
              </a:ext>
            </a:extLst>
          </p:cNvPr>
          <p:cNvSpPr txBox="1"/>
          <p:nvPr/>
        </p:nvSpPr>
        <p:spPr>
          <a:xfrm rot="10800000" flipH="1" flipV="1">
            <a:off x="10062255" y="2800397"/>
            <a:ext cx="2167751" cy="5386090"/>
          </a:xfrm>
          <a:prstGeom prst="rect">
            <a:avLst/>
          </a:prstGeom>
          <a:noFill/>
        </p:spPr>
        <p:txBody>
          <a:bodyPr wrap="square" rtlCol="0">
            <a:spAutoFit/>
          </a:bodyPr>
          <a:lstStyle/>
          <a:p>
            <a:pPr algn="ctr"/>
            <a:r>
              <a:rPr lang="en-GB" sz="34400" dirty="0">
                <a:solidFill>
                  <a:srgbClr val="3FBC96"/>
                </a:solidFill>
                <a:latin typeface="Tondo" pitchFamily="34" charset="0"/>
                <a:cs typeface="Times New Roman" panose="02020603050405020304" pitchFamily="18" charset="0"/>
              </a:rPr>
              <a:t>”</a:t>
            </a:r>
            <a:endParaRPr lang="en-GB" sz="3200" dirty="0">
              <a:solidFill>
                <a:srgbClr val="3FBC96"/>
              </a:solidFill>
              <a:latin typeface="Tondo"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DD94B2C-605E-466B-8049-1AC7ADE390BA}"/>
              </a:ext>
            </a:extLst>
          </p:cNvPr>
          <p:cNvSpPr/>
          <p:nvPr/>
        </p:nvSpPr>
        <p:spPr>
          <a:xfrm>
            <a:off x="8208040" y="5885926"/>
            <a:ext cx="3509294" cy="707886"/>
          </a:xfrm>
          <a:prstGeom prst="rect">
            <a:avLst/>
          </a:prstGeom>
        </p:spPr>
        <p:txBody>
          <a:bodyPr wrap="none">
            <a:spAutoFit/>
          </a:bodyPr>
          <a:lstStyle/>
          <a:p>
            <a:pPr algn="r"/>
            <a:r>
              <a:rPr lang="en-GB" sz="2000" dirty="0">
                <a:solidFill>
                  <a:srgbClr val="48225C"/>
                </a:solidFill>
                <a:latin typeface="Tondo" panose="020F0503020202020204" pitchFamily="34" charset="0"/>
              </a:rPr>
              <a:t>HM Government </a:t>
            </a:r>
          </a:p>
          <a:p>
            <a:pPr algn="r"/>
            <a:r>
              <a:rPr lang="en-GB" sz="2000" dirty="0">
                <a:solidFill>
                  <a:srgbClr val="48225C"/>
                </a:solidFill>
                <a:latin typeface="Tondo" panose="020F0503020202020204" pitchFamily="34" charset="0"/>
              </a:rPr>
              <a:t>&amp; Domestic Abuse Act 2021</a:t>
            </a:r>
          </a:p>
        </p:txBody>
      </p:sp>
    </p:spTree>
    <p:extLst>
      <p:ext uri="{BB962C8B-B14F-4D97-AF65-F5344CB8AC3E}">
        <p14:creationId xmlns:p14="http://schemas.microsoft.com/office/powerpoint/2010/main" val="165616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F7A0-082A-4F00-9854-81C964621885}"/>
              </a:ext>
            </a:extLst>
          </p:cNvPr>
          <p:cNvSpPr/>
          <p:nvPr/>
        </p:nvSpPr>
        <p:spPr>
          <a:xfrm>
            <a:off x="403200" y="1258685"/>
            <a:ext cx="11505857" cy="4082656"/>
          </a:xfrm>
          <a:prstGeom prst="rect">
            <a:avLst/>
          </a:prstGeom>
        </p:spPr>
        <p:txBody>
          <a:bodyPr wrap="square">
            <a:spAutoFit/>
          </a:bodyPr>
          <a:lstStyle/>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physical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emotional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economic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endPar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endParaRP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psychological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sexual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coercive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behaviour</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controlling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behaviour</a:t>
            </a:r>
          </a:p>
        </p:txBody>
      </p:sp>
      <p:sp>
        <p:nvSpPr>
          <p:cNvPr id="3" name="Title 1">
            <a:extLst>
              <a:ext uri="{FF2B5EF4-FFF2-40B4-BE49-F238E27FC236}">
                <a16:creationId xmlns:a16="http://schemas.microsoft.com/office/drawing/2014/main" id="{E1CCF186-9840-404E-87D1-04E8E90ED757}"/>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Types</a:t>
            </a:r>
            <a:r>
              <a:rPr lang="en-GB" dirty="0">
                <a:latin typeface="Tondo" pitchFamily="34" charset="0"/>
              </a:rPr>
              <a:t> of domestic abuse</a:t>
            </a:r>
          </a:p>
        </p:txBody>
      </p:sp>
      <p:pic>
        <p:nvPicPr>
          <p:cNvPr id="8" name="Picture 7" descr="Icon&#10;&#10;Description automatically generated">
            <a:extLst>
              <a:ext uri="{FF2B5EF4-FFF2-40B4-BE49-F238E27FC236}">
                <a16:creationId xmlns:a16="http://schemas.microsoft.com/office/drawing/2014/main" id="{04043F63-30E0-414C-807F-84ED22D66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074" y="1613573"/>
            <a:ext cx="3883064" cy="3372880"/>
          </a:xfrm>
          <a:prstGeom prst="rect">
            <a:avLst/>
          </a:prstGeom>
        </p:spPr>
      </p:pic>
    </p:spTree>
    <p:extLst>
      <p:ext uri="{BB962C8B-B14F-4D97-AF65-F5344CB8AC3E}">
        <p14:creationId xmlns:p14="http://schemas.microsoft.com/office/powerpoint/2010/main" val="256502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0DCFE7-2FBD-4B6D-8669-7F8697E5B72E}"/>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Police</a:t>
            </a:r>
            <a:r>
              <a:rPr lang="en-GB" dirty="0">
                <a:latin typeface="Tondo" pitchFamily="34" charset="0"/>
              </a:rPr>
              <a:t> involvement</a:t>
            </a:r>
          </a:p>
        </p:txBody>
      </p:sp>
      <p:sp>
        <p:nvSpPr>
          <p:cNvPr id="5" name="TextBox 4">
            <a:extLst>
              <a:ext uri="{FF2B5EF4-FFF2-40B4-BE49-F238E27FC236}">
                <a16:creationId xmlns:a16="http://schemas.microsoft.com/office/drawing/2014/main" id="{CF958CF5-143B-4EDC-9023-45C632C5642E}"/>
              </a:ext>
            </a:extLst>
          </p:cNvPr>
          <p:cNvSpPr txBox="1"/>
          <p:nvPr/>
        </p:nvSpPr>
        <p:spPr>
          <a:xfrm>
            <a:off x="403200" y="1425469"/>
            <a:ext cx="5379763" cy="4007059"/>
          </a:xfrm>
          <a:prstGeom prst="rect">
            <a:avLst/>
          </a:prstGeom>
          <a:noFill/>
        </p:spPr>
        <p:txBody>
          <a:bodyPr wrap="square" numCol="1">
            <a:spAutoFit/>
          </a:bodyPr>
          <a:lstStyle/>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constant unreasonable criticism </a:t>
            </a:r>
            <a:r>
              <a:rPr lang="en-US" sz="2300" dirty="0">
                <a:solidFill>
                  <a:srgbClr val="4A205D"/>
                </a:solidFill>
                <a:latin typeface="Tondo" panose="020F0503020202020204" pitchFamily="34" charset="0"/>
              </a:rPr>
              <a:t>– harassment, actual bodily harm</a:t>
            </a:r>
          </a:p>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throwing crockery</a:t>
            </a:r>
            <a:r>
              <a:rPr lang="en-US" sz="2300" dirty="0">
                <a:solidFill>
                  <a:srgbClr val="4A205D"/>
                </a:solidFill>
                <a:latin typeface="Tondo" panose="020F0503020202020204" pitchFamily="34" charset="0"/>
              </a:rPr>
              <a:t>, even if it misses the target – common assault, actual / grievous bodily harm, wounding, criminal damage, affray (fighting in a public place), threatening </a:t>
            </a:r>
            <a:r>
              <a:rPr lang="en-US" sz="2300" dirty="0" err="1">
                <a:solidFill>
                  <a:srgbClr val="4A205D"/>
                </a:solidFill>
                <a:latin typeface="Tondo" panose="020F0503020202020204" pitchFamily="34" charset="0"/>
              </a:rPr>
              <a:t>behaviour</a:t>
            </a:r>
            <a:endParaRPr lang="en-US" sz="2300" dirty="0">
              <a:solidFill>
                <a:srgbClr val="4A205D"/>
              </a:solidFill>
              <a:latin typeface="Tondo" panose="020F0503020202020204" pitchFamily="34" charset="0"/>
            </a:endParaRPr>
          </a:p>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stopping someone from seeing friends and relatives</a:t>
            </a:r>
          </a:p>
        </p:txBody>
      </p:sp>
      <p:sp>
        <p:nvSpPr>
          <p:cNvPr id="6" name="TextBox 5">
            <a:extLst>
              <a:ext uri="{FF2B5EF4-FFF2-40B4-BE49-F238E27FC236}">
                <a16:creationId xmlns:a16="http://schemas.microsoft.com/office/drawing/2014/main" id="{ECC28BA7-E6B6-4415-97B6-0F6D7D6B56A5}"/>
              </a:ext>
            </a:extLst>
          </p:cNvPr>
          <p:cNvSpPr txBox="1"/>
          <p:nvPr/>
        </p:nvSpPr>
        <p:spPr>
          <a:xfrm>
            <a:off x="6096000" y="185868"/>
            <a:ext cx="5935579" cy="6486263"/>
          </a:xfrm>
          <a:prstGeom prst="rect">
            <a:avLst/>
          </a:prstGeom>
          <a:noFill/>
        </p:spPr>
        <p:txBody>
          <a:bodyPr wrap="square" rtlCol="0">
            <a:spAutoFit/>
          </a:bodyPr>
          <a:lstStyle/>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punching, slapping, pushing, kicking, head-butting, and hair pulling </a:t>
            </a:r>
            <a:r>
              <a:rPr lang="en-US" sz="2300" dirty="0">
                <a:solidFill>
                  <a:srgbClr val="4A205D"/>
                </a:solidFill>
                <a:latin typeface="Tondo" panose="020F0503020202020204" pitchFamily="34" charset="0"/>
              </a:rPr>
              <a:t>– common assault, actual / grievous bodily harm, wounding, attempted murder</a:t>
            </a:r>
          </a:p>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harming or neglecting a child </a:t>
            </a:r>
            <a:r>
              <a:rPr lang="en-US" sz="2300" dirty="0">
                <a:solidFill>
                  <a:srgbClr val="4A205D"/>
                </a:solidFill>
                <a:latin typeface="Tondo" panose="020F0503020202020204" pitchFamily="34" charset="0"/>
              </a:rPr>
              <a:t>– child cruelty</a:t>
            </a:r>
          </a:p>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numerous phone calls to check someone’s whereabouts </a:t>
            </a:r>
            <a:r>
              <a:rPr lang="en-US" sz="2300" dirty="0">
                <a:solidFill>
                  <a:srgbClr val="4A205D"/>
                </a:solidFill>
                <a:latin typeface="Tondo" panose="020F0503020202020204" pitchFamily="34" charset="0"/>
              </a:rPr>
              <a:t>– harassment, false imprisonment</a:t>
            </a:r>
          </a:p>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preventing someone from having a fair share of the household money</a:t>
            </a:r>
          </a:p>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repeatedly belittling to the extent of making the other person feel worthless</a:t>
            </a:r>
          </a:p>
          <a:p>
            <a:pPr marL="285750" indent="-285750">
              <a:lnSpc>
                <a:spcPct val="114000"/>
              </a:lnSpc>
              <a:spcAft>
                <a:spcPts val="1200"/>
              </a:spcAft>
              <a:buFont typeface="Arial" panose="020B0604020202020204" pitchFamily="34" charset="0"/>
              <a:buChar char="•"/>
            </a:pPr>
            <a:r>
              <a:rPr lang="en-US" sz="2300" dirty="0">
                <a:solidFill>
                  <a:srgbClr val="EF4480"/>
                </a:solidFill>
                <a:latin typeface="Tondo" panose="020F0503020202020204" pitchFamily="34" charset="0"/>
              </a:rPr>
              <a:t>stalking</a:t>
            </a:r>
          </a:p>
        </p:txBody>
      </p:sp>
    </p:spTree>
    <p:extLst>
      <p:ext uri="{BB962C8B-B14F-4D97-AF65-F5344CB8AC3E}">
        <p14:creationId xmlns:p14="http://schemas.microsoft.com/office/powerpoint/2010/main" val="154471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02043-3292-436B-A6C4-E5DF9575D514}"/>
              </a:ext>
            </a:extLst>
          </p:cNvPr>
          <p:cNvSpPr>
            <a:spLocks noGrp="1"/>
          </p:cNvSpPr>
          <p:nvPr>
            <p:ph idx="1"/>
          </p:nvPr>
        </p:nvSpPr>
        <p:spPr>
          <a:xfrm>
            <a:off x="403200" y="1297459"/>
            <a:ext cx="11385600" cy="4470900"/>
          </a:xfrm>
        </p:spPr>
        <p:txBody>
          <a:bodyPr>
            <a:normAutofit fontScale="92500"/>
          </a:bodyPr>
          <a:lstStyle/>
          <a:p>
            <a:pPr>
              <a:lnSpc>
                <a:spcPct val="134000"/>
              </a:lnSpc>
              <a:spcBef>
                <a:spcPts val="0"/>
              </a:spcBef>
            </a:pPr>
            <a:r>
              <a:rPr lang="en-GB" dirty="0">
                <a:latin typeface="Tondo" panose="020F0503020202020204" pitchFamily="34" charset="0"/>
              </a:rPr>
              <a:t>In the 12 months between April 2018 and March 2019, an estimated 2.4 million people aged between 16 and 74 experienced domestic abuse.</a:t>
            </a:r>
          </a:p>
          <a:p>
            <a:pPr>
              <a:lnSpc>
                <a:spcPct val="134000"/>
              </a:lnSpc>
              <a:spcBef>
                <a:spcPts val="0"/>
              </a:spcBef>
            </a:pPr>
            <a:r>
              <a:rPr lang="en-GB" dirty="0">
                <a:latin typeface="Tondo" panose="020F0503020202020204" pitchFamily="34" charset="0"/>
              </a:rPr>
              <a:t>More than 100,000 people in the UK are at high and imminent risk of </a:t>
            </a:r>
            <a:r>
              <a:rPr lang="en-GB" b="1" dirty="0">
                <a:solidFill>
                  <a:srgbClr val="EF4480"/>
                </a:solidFill>
                <a:latin typeface="Tondo" panose="020F0503020202020204" pitchFamily="34" charset="0"/>
              </a:rPr>
              <a:t>being murdered or seriously injured </a:t>
            </a:r>
            <a:r>
              <a:rPr lang="en-GB" dirty="0">
                <a:latin typeface="Tondo" panose="020F0503020202020204" pitchFamily="34" charset="0"/>
              </a:rPr>
              <a:t>as a result of domestic abuse.</a:t>
            </a:r>
          </a:p>
          <a:p>
            <a:pPr>
              <a:lnSpc>
                <a:spcPct val="134000"/>
              </a:lnSpc>
              <a:spcBef>
                <a:spcPts val="0"/>
              </a:spcBef>
            </a:pPr>
            <a:r>
              <a:rPr lang="en-GB" b="1" dirty="0">
                <a:solidFill>
                  <a:srgbClr val="EF4480"/>
                </a:solidFill>
                <a:latin typeface="Tondo" panose="020F0503020202020204" pitchFamily="34" charset="0"/>
              </a:rPr>
              <a:t>62% of children </a:t>
            </a:r>
            <a:r>
              <a:rPr lang="en-GB" dirty="0">
                <a:latin typeface="Tondo" panose="020F0503020202020204" pitchFamily="34" charset="0"/>
              </a:rPr>
              <a:t>living with domestic abuse are </a:t>
            </a:r>
            <a:r>
              <a:rPr lang="en-GB" b="1" dirty="0">
                <a:solidFill>
                  <a:srgbClr val="EF4480"/>
                </a:solidFill>
                <a:latin typeface="Tondo" panose="020F0503020202020204" pitchFamily="34" charset="0"/>
              </a:rPr>
              <a:t>directly harmed </a:t>
            </a:r>
            <a:r>
              <a:rPr lang="en-GB" dirty="0">
                <a:latin typeface="Tondo" panose="020F0503020202020204" pitchFamily="34" charset="0"/>
              </a:rPr>
              <a:t>by the perpetrator of the abuse, in addition to the harm caused by witnessing the abuse of others.</a:t>
            </a:r>
          </a:p>
        </p:txBody>
      </p:sp>
      <p:sp>
        <p:nvSpPr>
          <p:cNvPr id="4" name="Title 1">
            <a:extLst>
              <a:ext uri="{FF2B5EF4-FFF2-40B4-BE49-F238E27FC236}">
                <a16:creationId xmlns:a16="http://schemas.microsoft.com/office/drawing/2014/main" id="{690A268B-8CF1-4013-B528-1BD391F963D1}"/>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Facts</a:t>
            </a:r>
            <a:r>
              <a:rPr lang="en-GB" dirty="0">
                <a:latin typeface="Tondo" pitchFamily="34" charset="0"/>
              </a:rPr>
              <a:t> and figures</a:t>
            </a:r>
          </a:p>
        </p:txBody>
      </p:sp>
    </p:spTree>
    <p:extLst>
      <p:ext uri="{BB962C8B-B14F-4D97-AF65-F5344CB8AC3E}">
        <p14:creationId xmlns:p14="http://schemas.microsoft.com/office/powerpoint/2010/main" val="102715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5CEF9C-02B5-4D5D-B5B1-2A0E58EF40BC}"/>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Impact of lockdown</a:t>
            </a:r>
            <a:endParaRPr lang="en-GB" dirty="0">
              <a:latin typeface="Tondo" pitchFamily="34" charset="0"/>
            </a:endParaRPr>
          </a:p>
        </p:txBody>
      </p:sp>
      <p:sp>
        <p:nvSpPr>
          <p:cNvPr id="7" name="TextBox 6">
            <a:extLst>
              <a:ext uri="{FF2B5EF4-FFF2-40B4-BE49-F238E27FC236}">
                <a16:creationId xmlns:a16="http://schemas.microsoft.com/office/drawing/2014/main" id="{E64B8B1D-A5AC-46B8-940F-A5F5E1E45E13}"/>
              </a:ext>
            </a:extLst>
          </p:cNvPr>
          <p:cNvSpPr txBox="1"/>
          <p:nvPr/>
        </p:nvSpPr>
        <p:spPr>
          <a:xfrm rot="10800000" flipH="1" flipV="1">
            <a:off x="-172995" y="1093774"/>
            <a:ext cx="2167751" cy="3770263"/>
          </a:xfrm>
          <a:prstGeom prst="rect">
            <a:avLst/>
          </a:prstGeom>
          <a:noFill/>
        </p:spPr>
        <p:txBody>
          <a:bodyPr wrap="square" rtlCol="0">
            <a:spAutoFit/>
          </a:bodyPr>
          <a:lstStyle/>
          <a:p>
            <a:pPr algn="ctr"/>
            <a:r>
              <a:rPr lang="en-GB" sz="23900" dirty="0">
                <a:solidFill>
                  <a:srgbClr val="3FBC96"/>
                </a:solidFill>
                <a:latin typeface="Tondo" pitchFamily="34" charset="0"/>
                <a:cs typeface="Times New Roman" panose="02020603050405020304" pitchFamily="18" charset="0"/>
              </a:rPr>
              <a:t>“</a:t>
            </a:r>
            <a:endParaRPr lang="en-GB" sz="2400" dirty="0">
              <a:solidFill>
                <a:srgbClr val="3FBC96"/>
              </a:solidFill>
              <a:latin typeface="Tondo"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61EFF1D-0E11-4CBE-BB7D-E7D475D66513}"/>
              </a:ext>
            </a:extLst>
          </p:cNvPr>
          <p:cNvSpPr txBox="1"/>
          <p:nvPr/>
        </p:nvSpPr>
        <p:spPr>
          <a:xfrm rot="10800000" flipH="1" flipV="1">
            <a:off x="10024249" y="3321265"/>
            <a:ext cx="2167751" cy="3770263"/>
          </a:xfrm>
          <a:prstGeom prst="rect">
            <a:avLst/>
          </a:prstGeom>
          <a:noFill/>
        </p:spPr>
        <p:txBody>
          <a:bodyPr wrap="square" rtlCol="0">
            <a:spAutoFit/>
          </a:bodyPr>
          <a:lstStyle/>
          <a:p>
            <a:pPr algn="ctr"/>
            <a:r>
              <a:rPr lang="en-GB" sz="23900" dirty="0">
                <a:solidFill>
                  <a:srgbClr val="3FBC96"/>
                </a:solidFill>
                <a:latin typeface="Tondo"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F3C49B01-068E-404A-80DD-820751C629A2}"/>
              </a:ext>
            </a:extLst>
          </p:cNvPr>
          <p:cNvSpPr txBox="1"/>
          <p:nvPr/>
        </p:nvSpPr>
        <p:spPr>
          <a:xfrm>
            <a:off x="681454" y="2196566"/>
            <a:ext cx="11150367" cy="2249398"/>
          </a:xfrm>
          <a:prstGeom prst="rect">
            <a:avLst/>
          </a:prstGeom>
          <a:noFill/>
        </p:spPr>
        <p:txBody>
          <a:bodyPr wrap="square">
            <a:spAutoFit/>
          </a:bodyPr>
          <a:lstStyle/>
          <a:p>
            <a:pPr>
              <a:lnSpc>
                <a:spcPct val="150000"/>
              </a:lnSpc>
            </a:pPr>
            <a:r>
              <a:rPr lang="en-US" sz="2400" b="0" i="0" dirty="0">
                <a:solidFill>
                  <a:srgbClr val="4A205D"/>
                </a:solidFill>
                <a:effectLst/>
                <a:latin typeface="Tondo" panose="020F0503020202020204" pitchFamily="34" charset="0"/>
              </a:rPr>
              <a:t>	I was at home with him, we were both listening to Boris Johnson and he looked over at me, he had his arms folded back and chest out, cos he knew that would intimidate me, and he looked at me and he said: ‘let the games begin’.</a:t>
            </a:r>
            <a:endParaRPr lang="en-GB" sz="2400" dirty="0">
              <a:solidFill>
                <a:srgbClr val="4A205D"/>
              </a:solidFill>
              <a:latin typeface="Tondo" panose="020F0503020202020204" pitchFamily="34" charset="0"/>
            </a:endParaRPr>
          </a:p>
        </p:txBody>
      </p:sp>
      <p:sp>
        <p:nvSpPr>
          <p:cNvPr id="13" name="Rectangle 12">
            <a:extLst>
              <a:ext uri="{FF2B5EF4-FFF2-40B4-BE49-F238E27FC236}">
                <a16:creationId xmlns:a16="http://schemas.microsoft.com/office/drawing/2014/main" id="{1A54811F-590F-40C9-99FD-88A4EF91F860}"/>
              </a:ext>
            </a:extLst>
          </p:cNvPr>
          <p:cNvSpPr/>
          <p:nvPr/>
        </p:nvSpPr>
        <p:spPr>
          <a:xfrm>
            <a:off x="5385232" y="5733656"/>
            <a:ext cx="6678431" cy="707886"/>
          </a:xfrm>
          <a:prstGeom prst="rect">
            <a:avLst/>
          </a:prstGeom>
        </p:spPr>
        <p:txBody>
          <a:bodyPr wrap="none">
            <a:spAutoFit/>
          </a:bodyPr>
          <a:lstStyle/>
          <a:p>
            <a:pPr algn="r"/>
            <a:r>
              <a:rPr lang="en-GB" sz="2000" dirty="0">
                <a:solidFill>
                  <a:srgbClr val="48225C"/>
                </a:solidFill>
                <a:latin typeface="Tondo" panose="020F0503020202020204" pitchFamily="34" charset="0"/>
              </a:rPr>
              <a:t>Jess (name changed)</a:t>
            </a:r>
          </a:p>
          <a:p>
            <a:pPr algn="r"/>
            <a:r>
              <a:rPr lang="en-GB" sz="2000" dirty="0">
                <a:solidFill>
                  <a:srgbClr val="48225C"/>
                </a:solidFill>
                <a:latin typeface="Tondo" panose="020F0503020202020204" pitchFamily="34" charset="0"/>
              </a:rPr>
              <a:t>Escaping my abuser, BBC Panorama, 22</a:t>
            </a:r>
            <a:r>
              <a:rPr lang="en-GB" sz="2000" baseline="30000" dirty="0">
                <a:solidFill>
                  <a:srgbClr val="48225C"/>
                </a:solidFill>
                <a:latin typeface="Tondo" panose="020F0503020202020204" pitchFamily="34" charset="0"/>
              </a:rPr>
              <a:t>nd</a:t>
            </a:r>
            <a:r>
              <a:rPr lang="en-GB" sz="2000" dirty="0">
                <a:solidFill>
                  <a:srgbClr val="48225C"/>
                </a:solidFill>
                <a:latin typeface="Tondo" panose="020F0503020202020204" pitchFamily="34" charset="0"/>
              </a:rPr>
              <a:t> August 2020</a:t>
            </a:r>
          </a:p>
        </p:txBody>
      </p:sp>
    </p:spTree>
    <p:extLst>
      <p:ext uri="{BB962C8B-B14F-4D97-AF65-F5344CB8AC3E}">
        <p14:creationId xmlns:p14="http://schemas.microsoft.com/office/powerpoint/2010/main" val="128996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23E28-991F-425D-A6D0-33F3ABBFE218}"/>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Physical and mental health consequences.</a:t>
            </a:r>
          </a:p>
          <a:p>
            <a:pPr>
              <a:lnSpc>
                <a:spcPct val="154000"/>
              </a:lnSpc>
              <a:spcBef>
                <a:spcPts val="0"/>
              </a:spcBef>
            </a:pPr>
            <a:r>
              <a:rPr lang="en-GB" dirty="0">
                <a:latin typeface="Tondo" panose="020F0503020202020204" pitchFamily="34" charset="0"/>
              </a:rPr>
              <a:t>Behavioural problems.</a:t>
            </a:r>
          </a:p>
          <a:p>
            <a:pPr>
              <a:lnSpc>
                <a:spcPct val="154000"/>
              </a:lnSpc>
              <a:spcBef>
                <a:spcPts val="0"/>
              </a:spcBef>
            </a:pPr>
            <a:r>
              <a:rPr lang="en-GB" dirty="0">
                <a:latin typeface="Tondo" panose="020F0503020202020204" pitchFamily="34" charset="0"/>
              </a:rPr>
              <a:t>Difficulties adjusting at school.</a:t>
            </a:r>
          </a:p>
          <a:p>
            <a:pPr>
              <a:lnSpc>
                <a:spcPct val="154000"/>
              </a:lnSpc>
              <a:spcBef>
                <a:spcPts val="0"/>
              </a:spcBef>
            </a:pPr>
            <a:r>
              <a:rPr lang="en-GB" dirty="0">
                <a:latin typeface="Tondo" panose="020F0503020202020204" pitchFamily="34" charset="0"/>
              </a:rPr>
              <a:t>Feeling responsible for negative events.</a:t>
            </a:r>
          </a:p>
          <a:p>
            <a:pPr>
              <a:lnSpc>
                <a:spcPct val="154000"/>
              </a:lnSpc>
              <a:spcBef>
                <a:spcPts val="0"/>
              </a:spcBef>
            </a:pPr>
            <a:r>
              <a:rPr lang="en-GB" dirty="0">
                <a:latin typeface="Tondo" panose="020F0503020202020204" pitchFamily="34" charset="0"/>
              </a:rPr>
              <a:t>Exhibiting abusive behaviours.</a:t>
            </a:r>
          </a:p>
          <a:p>
            <a:pPr>
              <a:lnSpc>
                <a:spcPct val="154000"/>
              </a:lnSpc>
              <a:spcBef>
                <a:spcPts val="0"/>
              </a:spcBef>
            </a:pPr>
            <a:r>
              <a:rPr lang="en-GB" dirty="0">
                <a:latin typeface="Tondo" panose="020F0503020202020204" pitchFamily="34" charset="0"/>
              </a:rPr>
              <a:t>Becoming isolated and watchful.</a:t>
            </a:r>
          </a:p>
        </p:txBody>
      </p:sp>
      <p:sp>
        <p:nvSpPr>
          <p:cNvPr id="4" name="Title 1">
            <a:extLst>
              <a:ext uri="{FF2B5EF4-FFF2-40B4-BE49-F238E27FC236}">
                <a16:creationId xmlns:a16="http://schemas.microsoft.com/office/drawing/2014/main" id="{077B63B2-B3CB-4E58-9D8E-98BF74CA8AC5}"/>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Effects</a:t>
            </a:r>
            <a:r>
              <a:rPr lang="en-GB" dirty="0">
                <a:latin typeface="Tondo" pitchFamily="34" charset="0"/>
              </a:rPr>
              <a:t> of domestic abuse on children</a:t>
            </a:r>
          </a:p>
        </p:txBody>
      </p:sp>
    </p:spTree>
    <p:extLst>
      <p:ext uri="{BB962C8B-B14F-4D97-AF65-F5344CB8AC3E}">
        <p14:creationId xmlns:p14="http://schemas.microsoft.com/office/powerpoint/2010/main" val="252343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FA56F-C719-4FA7-82A7-20591035CBEF}"/>
              </a:ext>
            </a:extLst>
          </p:cNvPr>
          <p:cNvSpPr txBox="1"/>
          <p:nvPr/>
        </p:nvSpPr>
        <p:spPr>
          <a:xfrm>
            <a:off x="705853" y="1280730"/>
            <a:ext cx="11357810" cy="2308324"/>
          </a:xfrm>
          <a:prstGeom prst="rect">
            <a:avLst/>
          </a:prstGeom>
          <a:noFill/>
        </p:spPr>
        <p:txBody>
          <a:bodyPr wrap="square" rtlCol="0">
            <a:spAutoFit/>
          </a:bodyPr>
          <a:lstStyle/>
          <a:p>
            <a:pPr indent="1171575"/>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I </a:t>
            </a:r>
            <a:r>
              <a:rPr lang="en-GB" sz="3600" b="1" dirty="0">
                <a:solidFill>
                  <a:srgbClr val="EF4480"/>
                </a:solidFill>
                <a:latin typeface="Tondo" panose="020F0503020202020204" pitchFamily="34" charset="0"/>
                <a:ea typeface="Ebrima" panose="02000000000000000000" pitchFamily="2" charset="0"/>
                <a:cs typeface="Ebrima" panose="02000000000000000000" pitchFamily="2" charset="0"/>
              </a:rPr>
              <a:t>don’t feel safe at school </a:t>
            </a: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‘cos my dad says he’s going to </a:t>
            </a:r>
            <a:r>
              <a:rPr lang="en-GB" sz="3600" b="1" dirty="0">
                <a:solidFill>
                  <a:srgbClr val="EF4480"/>
                </a:solidFill>
                <a:latin typeface="Tondo" panose="020F0503020202020204" pitchFamily="34" charset="0"/>
                <a:ea typeface="Ebrima" panose="02000000000000000000" pitchFamily="2" charset="0"/>
                <a:cs typeface="Ebrima" panose="02000000000000000000" pitchFamily="2" charset="0"/>
              </a:rPr>
              <a:t>come and take me away</a:t>
            </a: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 I just try and stay with friends, near teachers and near buildings where teachers are.</a:t>
            </a:r>
            <a:endParaRPr lang="en-GB" dirty="0"/>
          </a:p>
        </p:txBody>
      </p:sp>
      <p:sp>
        <p:nvSpPr>
          <p:cNvPr id="6" name="TextBox 5">
            <a:extLst>
              <a:ext uri="{FF2B5EF4-FFF2-40B4-BE49-F238E27FC236}">
                <a16:creationId xmlns:a16="http://schemas.microsoft.com/office/drawing/2014/main" id="{05CD1BDB-0E42-4729-832C-65F9ACE69C26}"/>
              </a:ext>
            </a:extLst>
          </p:cNvPr>
          <p:cNvSpPr txBox="1"/>
          <p:nvPr/>
        </p:nvSpPr>
        <p:spPr>
          <a:xfrm rot="10800000" flipH="1" flipV="1">
            <a:off x="0" y="-547858"/>
            <a:ext cx="2167751" cy="5386090"/>
          </a:xfrm>
          <a:prstGeom prst="rect">
            <a:avLst/>
          </a:prstGeom>
          <a:noFill/>
        </p:spPr>
        <p:txBody>
          <a:bodyPr wrap="square" rtlCol="0">
            <a:spAutoFit/>
          </a:bodyPr>
          <a:lstStyle/>
          <a:p>
            <a:pPr algn="ctr"/>
            <a:r>
              <a:rPr lang="en-GB" sz="34400" dirty="0">
                <a:solidFill>
                  <a:srgbClr val="3FBC96"/>
                </a:solidFill>
                <a:latin typeface="Tondo" pitchFamily="34" charset="0"/>
                <a:cs typeface="Times New Roman" panose="02020603050405020304" pitchFamily="18" charset="0"/>
              </a:rPr>
              <a:t>“</a:t>
            </a:r>
            <a:endParaRPr lang="en-GB" sz="3200" dirty="0">
              <a:solidFill>
                <a:srgbClr val="3FBC96"/>
              </a:solidFill>
              <a:latin typeface="Tondo"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E123CE6-3602-4D0E-A26A-F08B36512827}"/>
              </a:ext>
            </a:extLst>
          </p:cNvPr>
          <p:cNvSpPr txBox="1"/>
          <p:nvPr/>
        </p:nvSpPr>
        <p:spPr>
          <a:xfrm rot="10800000" flipH="1" flipV="1">
            <a:off x="10062255" y="1963271"/>
            <a:ext cx="2167751" cy="5386090"/>
          </a:xfrm>
          <a:prstGeom prst="rect">
            <a:avLst/>
          </a:prstGeom>
          <a:noFill/>
        </p:spPr>
        <p:txBody>
          <a:bodyPr wrap="square" rtlCol="0">
            <a:spAutoFit/>
          </a:bodyPr>
          <a:lstStyle/>
          <a:p>
            <a:pPr algn="ctr"/>
            <a:r>
              <a:rPr lang="en-GB" sz="34400" dirty="0">
                <a:solidFill>
                  <a:srgbClr val="3FBC96"/>
                </a:solidFill>
                <a:latin typeface="Tondo" pitchFamily="34" charset="0"/>
                <a:cs typeface="Times New Roman" panose="02020603050405020304" pitchFamily="18" charset="0"/>
              </a:rPr>
              <a:t>”</a:t>
            </a:r>
            <a:endParaRPr lang="en-GB" sz="3200" dirty="0">
              <a:solidFill>
                <a:srgbClr val="3FBC96"/>
              </a:solidFill>
              <a:latin typeface="Tondo"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DD94B2C-605E-466B-8049-1AC7ADE390BA}"/>
              </a:ext>
            </a:extLst>
          </p:cNvPr>
          <p:cNvSpPr/>
          <p:nvPr/>
        </p:nvSpPr>
        <p:spPr>
          <a:xfrm>
            <a:off x="8562383" y="5733656"/>
            <a:ext cx="3501280" cy="707886"/>
          </a:xfrm>
          <a:prstGeom prst="rect">
            <a:avLst/>
          </a:prstGeom>
        </p:spPr>
        <p:txBody>
          <a:bodyPr wrap="none">
            <a:spAutoFit/>
          </a:bodyPr>
          <a:lstStyle/>
          <a:p>
            <a:pPr algn="r"/>
            <a:r>
              <a:rPr lang="en-GB" sz="2000" dirty="0">
                <a:solidFill>
                  <a:srgbClr val="48225C"/>
                </a:solidFill>
                <a:latin typeface="Tondo" panose="020F0503020202020204" pitchFamily="34" charset="0"/>
              </a:rPr>
              <a:t>Peter (name changed)</a:t>
            </a:r>
          </a:p>
          <a:p>
            <a:pPr algn="r"/>
            <a:r>
              <a:rPr lang="en-GB" sz="2000" dirty="0" err="1">
                <a:solidFill>
                  <a:srgbClr val="48225C"/>
                </a:solidFill>
                <a:latin typeface="Tondo" panose="020F0503020202020204" pitchFamily="34" charset="0"/>
              </a:rPr>
              <a:t>SafeLives</a:t>
            </a:r>
            <a:r>
              <a:rPr lang="en-GB" sz="2000" dirty="0">
                <a:solidFill>
                  <a:srgbClr val="48225C"/>
                </a:solidFill>
                <a:latin typeface="Tondo" panose="020F0503020202020204" pitchFamily="34" charset="0"/>
              </a:rPr>
              <a:t> (formerly CAADA)</a:t>
            </a:r>
          </a:p>
        </p:txBody>
      </p:sp>
    </p:spTree>
    <p:extLst>
      <p:ext uri="{BB962C8B-B14F-4D97-AF65-F5344CB8AC3E}">
        <p14:creationId xmlns:p14="http://schemas.microsoft.com/office/powerpoint/2010/main" val="338865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5576E-A6A2-4C88-9F0E-DAF001B42AE7}"/>
              </a:ext>
            </a:extLst>
          </p:cNvPr>
          <p:cNvSpPr>
            <a:spLocks noGrp="1"/>
          </p:cNvSpPr>
          <p:nvPr>
            <p:ph idx="1"/>
          </p:nvPr>
        </p:nvSpPr>
        <p:spPr>
          <a:xfrm>
            <a:off x="403200" y="1197735"/>
            <a:ext cx="5845200" cy="4796665"/>
          </a:xfrm>
        </p:spPr>
        <p:txBody>
          <a:bodyPr>
            <a:noAutofit/>
          </a:bodyPr>
          <a:lstStyle/>
          <a:p>
            <a:pPr marL="0" indent="0">
              <a:lnSpc>
                <a:spcPct val="114000"/>
              </a:lnSpc>
              <a:buNone/>
            </a:pPr>
            <a:r>
              <a:rPr lang="en-GB" b="1" dirty="0">
                <a:latin typeface="Tondo" panose="020F0503020202020204" pitchFamily="34" charset="0"/>
              </a:rPr>
              <a:t>Risks linked to the </a:t>
            </a:r>
            <a:r>
              <a:rPr lang="en-GB" b="1" dirty="0">
                <a:solidFill>
                  <a:srgbClr val="EF4480"/>
                </a:solidFill>
                <a:latin typeface="Tondo" panose="020F0503020202020204" pitchFamily="34" charset="0"/>
              </a:rPr>
              <a:t>perpetrator</a:t>
            </a:r>
          </a:p>
          <a:p>
            <a:pPr>
              <a:lnSpc>
                <a:spcPct val="114000"/>
              </a:lnSpc>
              <a:buClr>
                <a:srgbClr val="EF4480"/>
              </a:buClr>
            </a:pPr>
            <a:r>
              <a:rPr lang="en-GB" sz="2400" dirty="0">
                <a:latin typeface="Tondo" panose="020F0503020202020204" pitchFamily="34" charset="0"/>
              </a:rPr>
              <a:t>history physical or sexual assault</a:t>
            </a:r>
          </a:p>
          <a:p>
            <a:pPr>
              <a:lnSpc>
                <a:spcPct val="114000"/>
              </a:lnSpc>
              <a:buClr>
                <a:srgbClr val="EF4480"/>
              </a:buClr>
            </a:pPr>
            <a:r>
              <a:rPr lang="en-GB" sz="2400" dirty="0">
                <a:latin typeface="Tondo" panose="020F0503020202020204" pitchFamily="34" charset="0"/>
              </a:rPr>
              <a:t>escalation and use of weapons or strangulation</a:t>
            </a:r>
          </a:p>
          <a:p>
            <a:pPr>
              <a:lnSpc>
                <a:spcPct val="114000"/>
              </a:lnSpc>
              <a:buClr>
                <a:srgbClr val="EF4480"/>
              </a:buClr>
            </a:pPr>
            <a:r>
              <a:rPr lang="en-GB" sz="2400" dirty="0">
                <a:latin typeface="Tondo" panose="020F0503020202020204" pitchFamily="34" charset="0"/>
              </a:rPr>
              <a:t>previous child or animal abuse </a:t>
            </a:r>
          </a:p>
          <a:p>
            <a:pPr>
              <a:lnSpc>
                <a:spcPct val="114000"/>
              </a:lnSpc>
              <a:buClr>
                <a:srgbClr val="EF4480"/>
              </a:buClr>
            </a:pPr>
            <a:r>
              <a:rPr lang="en-GB" sz="2400" dirty="0">
                <a:latin typeface="Tondo" panose="020F0503020202020204" pitchFamily="34" charset="0"/>
              </a:rPr>
              <a:t>possessiveness, jealousy or stalking</a:t>
            </a:r>
          </a:p>
          <a:p>
            <a:pPr>
              <a:lnSpc>
                <a:spcPct val="114000"/>
              </a:lnSpc>
              <a:buClr>
                <a:srgbClr val="EF4480"/>
              </a:buClr>
            </a:pPr>
            <a:r>
              <a:rPr lang="en-GB" sz="2400" dirty="0">
                <a:latin typeface="Tondo" panose="020F0503020202020204" pitchFamily="34" charset="0"/>
              </a:rPr>
              <a:t>substance abuse </a:t>
            </a:r>
          </a:p>
          <a:p>
            <a:pPr>
              <a:lnSpc>
                <a:spcPct val="114000"/>
              </a:lnSpc>
              <a:buClr>
                <a:srgbClr val="EF4480"/>
              </a:buClr>
            </a:pPr>
            <a:r>
              <a:rPr lang="en-GB" sz="2400" dirty="0">
                <a:latin typeface="Tondo" panose="020F0503020202020204" pitchFamily="34" charset="0"/>
              </a:rPr>
              <a:t>mental ill health</a:t>
            </a:r>
          </a:p>
        </p:txBody>
      </p:sp>
      <p:sp>
        <p:nvSpPr>
          <p:cNvPr id="4" name="Content Placeholder 2">
            <a:extLst>
              <a:ext uri="{FF2B5EF4-FFF2-40B4-BE49-F238E27FC236}">
                <a16:creationId xmlns:a16="http://schemas.microsoft.com/office/drawing/2014/main" id="{26DCDB68-BA1C-411C-9B7E-ED8DCF84FB90}"/>
              </a:ext>
            </a:extLst>
          </p:cNvPr>
          <p:cNvSpPr txBox="1">
            <a:spLocks/>
          </p:cNvSpPr>
          <p:nvPr/>
        </p:nvSpPr>
        <p:spPr>
          <a:xfrm>
            <a:off x="6375400" y="1198800"/>
            <a:ext cx="5627710" cy="44660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r>
              <a:rPr lang="en-GB" sz="3000" b="1" dirty="0">
                <a:latin typeface="Tondo" panose="020F0503020202020204" pitchFamily="34" charset="0"/>
              </a:rPr>
              <a:t>Risks linked to the </a:t>
            </a:r>
            <a:r>
              <a:rPr lang="en-GB" sz="3000" b="1" dirty="0">
                <a:solidFill>
                  <a:srgbClr val="EF4480"/>
                </a:solidFill>
                <a:latin typeface="Tondo" panose="020F0503020202020204" pitchFamily="34" charset="0"/>
              </a:rPr>
              <a:t>victim</a:t>
            </a:r>
          </a:p>
          <a:p>
            <a:pPr>
              <a:lnSpc>
                <a:spcPct val="124000"/>
              </a:lnSpc>
              <a:buClr>
                <a:srgbClr val="EF4480"/>
              </a:buClr>
            </a:pPr>
            <a:r>
              <a:rPr lang="en-GB" sz="2600" dirty="0">
                <a:latin typeface="Tondo" panose="020F0503020202020204" pitchFamily="34" charset="0"/>
              </a:rPr>
              <a:t>isolation of from friends or family</a:t>
            </a:r>
          </a:p>
          <a:p>
            <a:pPr>
              <a:lnSpc>
                <a:spcPct val="124000"/>
              </a:lnSpc>
              <a:buClr>
                <a:srgbClr val="EF4480"/>
              </a:buClr>
            </a:pPr>
            <a:r>
              <a:rPr lang="en-GB" sz="2600" dirty="0">
                <a:latin typeface="Tondo" panose="020F0503020202020204" pitchFamily="34" charset="0"/>
              </a:rPr>
              <a:t>current or imminent separation </a:t>
            </a:r>
          </a:p>
          <a:p>
            <a:pPr>
              <a:lnSpc>
                <a:spcPct val="124000"/>
              </a:lnSpc>
              <a:buClr>
                <a:srgbClr val="EF4480"/>
              </a:buClr>
            </a:pPr>
            <a:r>
              <a:rPr lang="en-GB" sz="2600" dirty="0">
                <a:latin typeface="Tondo" panose="020F0503020202020204" pitchFamily="34" charset="0"/>
              </a:rPr>
              <a:t>child disputes</a:t>
            </a:r>
          </a:p>
          <a:p>
            <a:pPr>
              <a:lnSpc>
                <a:spcPct val="124000"/>
              </a:lnSpc>
              <a:buClr>
                <a:srgbClr val="EF4480"/>
              </a:buClr>
            </a:pPr>
            <a:r>
              <a:rPr lang="en-GB" sz="2600" dirty="0">
                <a:latin typeface="Tondo" panose="020F0503020202020204" pitchFamily="34" charset="0"/>
              </a:rPr>
              <a:t>pregnancy </a:t>
            </a:r>
          </a:p>
          <a:p>
            <a:pPr>
              <a:lnSpc>
                <a:spcPct val="124000"/>
              </a:lnSpc>
              <a:buClr>
                <a:srgbClr val="EF4480"/>
              </a:buClr>
            </a:pPr>
            <a:r>
              <a:rPr lang="en-GB" sz="2600" dirty="0">
                <a:latin typeface="Tondo" panose="020F0503020202020204" pitchFamily="34" charset="0"/>
              </a:rPr>
              <a:t>disability </a:t>
            </a:r>
          </a:p>
          <a:p>
            <a:pPr>
              <a:lnSpc>
                <a:spcPct val="124000"/>
              </a:lnSpc>
              <a:buClr>
                <a:srgbClr val="EF4480"/>
              </a:buClr>
            </a:pPr>
            <a:r>
              <a:rPr lang="en-GB" sz="2600" dirty="0">
                <a:latin typeface="Tondo" panose="020F0503020202020204" pitchFamily="34" charset="0"/>
              </a:rPr>
              <a:t>poor mental or physical health</a:t>
            </a:r>
          </a:p>
          <a:p>
            <a:pPr>
              <a:lnSpc>
                <a:spcPct val="124000"/>
              </a:lnSpc>
              <a:buClr>
                <a:srgbClr val="EF4480"/>
              </a:buClr>
            </a:pPr>
            <a:r>
              <a:rPr lang="en-GB" sz="2600" dirty="0">
                <a:latin typeface="Tondo" panose="020F0503020202020204" pitchFamily="34" charset="0"/>
              </a:rPr>
              <a:t>substance misuse </a:t>
            </a:r>
          </a:p>
          <a:p>
            <a:endParaRPr lang="en-GB" dirty="0"/>
          </a:p>
        </p:txBody>
      </p:sp>
      <p:sp>
        <p:nvSpPr>
          <p:cNvPr id="5" name="Title 1">
            <a:extLst>
              <a:ext uri="{FF2B5EF4-FFF2-40B4-BE49-F238E27FC236}">
                <a16:creationId xmlns:a16="http://schemas.microsoft.com/office/drawing/2014/main" id="{D760E784-DAA1-4DD4-BB33-4566500A22E3}"/>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latin typeface="Tondo" pitchFamily="34" charset="0"/>
              </a:rPr>
              <a:t>general </a:t>
            </a:r>
            <a:r>
              <a:rPr lang="en-GB" b="1" dirty="0">
                <a:solidFill>
                  <a:srgbClr val="EF4480"/>
                </a:solidFill>
                <a:latin typeface="Tondo" pitchFamily="34" charset="0"/>
              </a:rPr>
              <a:t>risk </a:t>
            </a:r>
            <a:r>
              <a:rPr lang="en-GB" dirty="0">
                <a:latin typeface="Tondo" pitchFamily="34" charset="0"/>
              </a:rPr>
              <a:t>factors</a:t>
            </a:r>
          </a:p>
        </p:txBody>
      </p:sp>
    </p:spTree>
    <p:extLst>
      <p:ext uri="{BB962C8B-B14F-4D97-AF65-F5344CB8AC3E}">
        <p14:creationId xmlns:p14="http://schemas.microsoft.com/office/powerpoint/2010/main" val="111256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9E8AF9C3E894FA93021DF44FF78A4" ma:contentTypeVersion="13" ma:contentTypeDescription="Create a new document." ma:contentTypeScope="" ma:versionID="04deaa6dc125a6994f13326148e8351a">
  <xsd:schema xmlns:xsd="http://www.w3.org/2001/XMLSchema" xmlns:xs="http://www.w3.org/2001/XMLSchema" xmlns:p="http://schemas.microsoft.com/office/2006/metadata/properties" xmlns:ns2="9a284134-44a7-4724-a1dd-d81d1388a3cb" xmlns:ns3="d1bdfd3a-718f-446a-bffb-e2c19b5ecae0" targetNamespace="http://schemas.microsoft.com/office/2006/metadata/properties" ma:root="true" ma:fieldsID="4230e7cdc2ce1f542e479b64aa4ddefe" ns2:_="" ns3:_="">
    <xsd:import namespace="9a284134-44a7-4724-a1dd-d81d1388a3cb"/>
    <xsd:import namespace="d1bdfd3a-718f-446a-bffb-e2c19b5eca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84134-44a7-4724-a1dd-d81d1388a3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bdfd3a-718f-446a-bffb-e2c19b5eca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DCD5F9-B8FA-4C72-B065-4ED4895F70F1}"/>
</file>

<file path=customXml/itemProps2.xml><?xml version="1.0" encoding="utf-8"?>
<ds:datastoreItem xmlns:ds="http://schemas.openxmlformats.org/officeDocument/2006/customXml" ds:itemID="{F88A3C69-815C-40F6-BB55-A69A573E0ACB}"/>
</file>

<file path=customXml/itemProps3.xml><?xml version="1.0" encoding="utf-8"?>
<ds:datastoreItem xmlns:ds="http://schemas.openxmlformats.org/officeDocument/2006/customXml" ds:itemID="{82913594-0BC3-41E1-882C-1BF9C1241F0A}"/>
</file>

<file path=docProps/app.xml><?xml version="1.0" encoding="utf-8"?>
<Properties xmlns="http://schemas.openxmlformats.org/officeDocument/2006/extended-properties" xmlns:vt="http://schemas.openxmlformats.org/officeDocument/2006/docPropsVTypes">
  <TotalTime>1404</TotalTime>
  <Words>5153</Words>
  <Application>Microsoft Office PowerPoint</Application>
  <PresentationFormat>Widescreen</PresentationFormat>
  <Paragraphs>219</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Open Sans Extrabold</vt:lpstr>
      <vt:lpstr>Arial</vt:lpstr>
      <vt:lpstr>Baskerville Old Face</vt:lpstr>
      <vt:lpstr>Calibri</vt:lpstr>
      <vt:lpstr>Tondo</vt:lpstr>
      <vt:lpstr>interfaceregular</vt:lpstr>
      <vt:lpstr>futura-pt</vt:lpstr>
      <vt:lpstr>GuardianTextEgyptian</vt:lpstr>
      <vt:lpstr>Open Sans</vt:lpstr>
      <vt:lpstr>Ebrima</vt:lpstr>
      <vt:lpstr>Office Theme</vt:lpstr>
      <vt:lpstr>domestic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look for…</vt:lpstr>
      <vt:lpstr>PowerPoint Presentation</vt:lpstr>
      <vt:lpstr>PowerPoint Presentation</vt:lpstr>
      <vt:lpstr>PowerPoint Presentation</vt:lpstr>
      <vt:lpstr>PowerPoint Presentation</vt:lpstr>
      <vt:lpstr>PowerPoint Presentation</vt:lpstr>
      <vt:lpstr>keep learning</vt:lpstr>
    </vt:vector>
  </TitlesOfParts>
  <Company>Safeguarding Network</Company>
  <LinksUpToDate>false</LinksUpToDate>
  <SharedDoc>false</SharedDoc>
  <HyperlinkBase>https://safeguarding.network/domestic-abuse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Network Update - Domestic Abuse</dc:title>
  <dc:subject>Domestic Abuse</dc:subject>
  <dc:creator>Safeguarding Network</dc:creator>
  <cp:lastModifiedBy>Andrew Martin</cp:lastModifiedBy>
  <cp:revision>66</cp:revision>
  <dcterms:created xsi:type="dcterms:W3CDTF">2017-07-31T21:05:17Z</dcterms:created>
  <dcterms:modified xsi:type="dcterms:W3CDTF">2021-06-22T15:08:31Z</dcterms:modified>
  <cp:category>Domestic Abuse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0x0101002719E8AF9C3E894FA93021DF44FF78A4</vt:lpwstr>
  </property>
</Properties>
</file>